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59"/>
  </p:notesMasterIdLst>
  <p:sldIdLst>
    <p:sldId id="2147481304" r:id="rId2"/>
    <p:sldId id="2147481386" r:id="rId3"/>
    <p:sldId id="2147481332" r:id="rId4"/>
    <p:sldId id="2147481322" r:id="rId5"/>
    <p:sldId id="2147481333" r:id="rId6"/>
    <p:sldId id="2147481200" r:id="rId7"/>
    <p:sldId id="2147481335" r:id="rId8"/>
    <p:sldId id="2147481336" r:id="rId9"/>
    <p:sldId id="2147481337" r:id="rId10"/>
    <p:sldId id="2147481375" r:id="rId11"/>
    <p:sldId id="2147481373" r:id="rId12"/>
    <p:sldId id="2147481374" r:id="rId13"/>
    <p:sldId id="2147481345" r:id="rId14"/>
    <p:sldId id="2147481357" r:id="rId15"/>
    <p:sldId id="2147481379" r:id="rId16"/>
    <p:sldId id="2147470923" r:id="rId17"/>
    <p:sldId id="2147481355" r:id="rId18"/>
    <p:sldId id="2147481366" r:id="rId19"/>
    <p:sldId id="2147481367" r:id="rId20"/>
    <p:sldId id="2147481364" r:id="rId21"/>
    <p:sldId id="2147481365" r:id="rId22"/>
    <p:sldId id="2147481356" r:id="rId23"/>
    <p:sldId id="2147481381" r:id="rId24"/>
    <p:sldId id="2147481358" r:id="rId25"/>
    <p:sldId id="2147470913" r:id="rId26"/>
    <p:sldId id="2147481376" r:id="rId27"/>
    <p:sldId id="2147481360" r:id="rId28"/>
    <p:sldId id="2147481346" r:id="rId29"/>
    <p:sldId id="2147470918" r:id="rId30"/>
    <p:sldId id="2147481363" r:id="rId31"/>
    <p:sldId id="2147481351" r:id="rId32"/>
    <p:sldId id="2147481382" r:id="rId33"/>
    <p:sldId id="2147481378" r:id="rId34"/>
    <p:sldId id="2147481359" r:id="rId35"/>
    <p:sldId id="2147481368" r:id="rId36"/>
    <p:sldId id="2147470897" r:id="rId37"/>
    <p:sldId id="2147481369" r:id="rId38"/>
    <p:sldId id="2147481353" r:id="rId39"/>
    <p:sldId id="2147481383" r:id="rId40"/>
    <p:sldId id="2147481361" r:id="rId41"/>
    <p:sldId id="2147470917" r:id="rId42"/>
    <p:sldId id="2147470922" r:id="rId43"/>
    <p:sldId id="2147481343" r:id="rId44"/>
    <p:sldId id="2147481352" r:id="rId45"/>
    <p:sldId id="2147481384" r:id="rId46"/>
    <p:sldId id="2147481362" r:id="rId47"/>
    <p:sldId id="2147481370" r:id="rId48"/>
    <p:sldId id="2147470909" r:id="rId49"/>
    <p:sldId id="2147481371" r:id="rId50"/>
    <p:sldId id="475" r:id="rId51"/>
    <p:sldId id="2147481377" r:id="rId52"/>
    <p:sldId id="2147481385" r:id="rId53"/>
    <p:sldId id="2147481320" r:id="rId54"/>
    <p:sldId id="2147481321" r:id="rId55"/>
    <p:sldId id="2147481380" r:id="rId56"/>
    <p:sldId id="2147481387" r:id="rId57"/>
    <p:sldId id="2147481255" r:id="rId58"/>
  </p:sldIdLst>
  <p:sldSz cx="12192000" cy="6858000"/>
  <p:notesSz cx="6858000" cy="9144000"/>
  <p:embeddedFontLst>
    <p:embeddedFont>
      <p:font typeface="Pretendard" panose="02000503000000020004" pitchFamily="50" charset="-127"/>
      <p:regular r:id="rId60"/>
      <p:bold r:id="rId61"/>
    </p:embeddedFont>
    <p:embeddedFont>
      <p:font typeface="Pretendard ExtraBold" panose="02000903000000020004" pitchFamily="50" charset="-127"/>
      <p:bold r:id="rId62"/>
    </p:embeddedFont>
    <p:embeddedFont>
      <p:font typeface="Pretendard SemiBold" panose="02000703000000020004" pitchFamily="50" charset="-127"/>
      <p:bold r:id="rId63"/>
    </p:embeddedFont>
    <p:embeddedFont>
      <p:font typeface="Consolas" panose="020B0609020204030204" pitchFamily="49" charset="0"/>
      <p:regular r:id="rId64"/>
      <p:bold r:id="rId65"/>
      <p:italic r:id="rId66"/>
      <p:boldItalic r:id="rId67"/>
    </p:embeddedFont>
    <p:embeddedFont>
      <p:font typeface="Open Sans ExtraBold" panose="020B0906030804020204" pitchFamily="34" charset="0"/>
      <p:bold r:id="rId68"/>
    </p:embeddedFont>
    <p:embeddedFont>
      <p:font typeface="Open Sans Light" panose="020B0306030504020204" pitchFamily="34" charset="0"/>
      <p:regular r:id="rId69"/>
    </p:embeddedFont>
    <p:embeddedFont>
      <p:font typeface="Open Sans SemiBold" panose="020B0706030804020204" pitchFamily="34" charset="0"/>
      <p:bold r:id="rId70"/>
    </p:embeddedFont>
    <p:embeddedFont>
      <p:font typeface="Poppins Medium" panose="00000600000000000000" pitchFamily="2" charset="0"/>
      <p:regular r:id="rId71"/>
    </p:embeddedFont>
    <p:embeddedFont>
      <p:font typeface="Segoe UI" panose="020B0502040204020203" pitchFamily="34" charset="0"/>
      <p:regular r:id="rId72"/>
      <p:bold r:id="rId73"/>
      <p:italic r:id="rId74"/>
      <p:boldItalic r:id="rId75"/>
    </p:embeddedFont>
    <p:embeddedFont>
      <p:font typeface="Segoe UI Light" panose="020B0502040204020203" pitchFamily="34" charset="0"/>
      <p:regular r:id="rId76"/>
      <p:italic r:id="rId77"/>
    </p:embeddedFont>
    <p:embeddedFont>
      <p:font typeface="Segoe UI Semibold" panose="020B0702040204020203" pitchFamily="34" charset="0"/>
      <p:bold r:id="rId78"/>
      <p:boldItalic r:id="rId79"/>
    </p:embeddedFont>
    <p:embeddedFont>
      <p:font typeface="Space Grotesk Medium" pitchFamily="2" charset="0"/>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42C9E8-5B19-4CDA-BC18-B91D11AB05D0}">
          <p14:sldIdLst>
            <p14:sldId id="2147481304"/>
            <p14:sldId id="2147481386"/>
            <p14:sldId id="2147481332"/>
            <p14:sldId id="2147481322"/>
            <p14:sldId id="2147481333"/>
            <p14:sldId id="2147481200"/>
            <p14:sldId id="2147481335"/>
            <p14:sldId id="2147481336"/>
            <p14:sldId id="2147481337"/>
            <p14:sldId id="2147481375"/>
            <p14:sldId id="2147481373"/>
            <p14:sldId id="2147481374"/>
            <p14:sldId id="2147481345"/>
            <p14:sldId id="2147481357"/>
            <p14:sldId id="2147481379"/>
            <p14:sldId id="2147470923"/>
            <p14:sldId id="2147481355"/>
            <p14:sldId id="2147481366"/>
            <p14:sldId id="2147481367"/>
            <p14:sldId id="2147481364"/>
            <p14:sldId id="2147481365"/>
            <p14:sldId id="2147481356"/>
            <p14:sldId id="2147481381"/>
            <p14:sldId id="2147481358"/>
            <p14:sldId id="2147470913"/>
            <p14:sldId id="2147481376"/>
            <p14:sldId id="2147481360"/>
            <p14:sldId id="2147481346"/>
            <p14:sldId id="2147470918"/>
            <p14:sldId id="2147481363"/>
            <p14:sldId id="2147481351"/>
            <p14:sldId id="2147481382"/>
            <p14:sldId id="2147481378"/>
            <p14:sldId id="2147481359"/>
            <p14:sldId id="2147481368"/>
            <p14:sldId id="2147470897"/>
            <p14:sldId id="2147481369"/>
            <p14:sldId id="2147481353"/>
            <p14:sldId id="2147481383"/>
            <p14:sldId id="2147481361"/>
            <p14:sldId id="2147470917"/>
            <p14:sldId id="2147470922"/>
            <p14:sldId id="2147481343"/>
            <p14:sldId id="2147481352"/>
            <p14:sldId id="2147481384"/>
            <p14:sldId id="2147481362"/>
            <p14:sldId id="2147481370"/>
            <p14:sldId id="2147470909"/>
            <p14:sldId id="2147481371"/>
            <p14:sldId id="475"/>
            <p14:sldId id="2147481377"/>
            <p14:sldId id="2147481385"/>
            <p14:sldId id="2147481320"/>
            <p14:sldId id="2147481321"/>
            <p14:sldId id="2147481380"/>
            <p14:sldId id="2147481387"/>
            <p14:sldId id="2147481255"/>
          </p14:sldIdLst>
        </p14:section>
        <p14:section name="Appendix" id="{E1986E6B-AFED-4F8E-8840-DC97DDF75A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79536" autoAdjust="0"/>
  </p:normalViewPr>
  <p:slideViewPr>
    <p:cSldViewPr snapToGrid="0">
      <p:cViewPr varScale="1">
        <p:scale>
          <a:sx n="87" d="100"/>
          <a:sy n="87" d="100"/>
        </p:scale>
        <p:origin x="142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9804D-6E67-4AB1-A9D1-B8F1147538CF}" type="datetimeFigureOut">
              <a:rPr lang="en-US" smtClean="0"/>
              <a:t>7/1/2024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CA6BE-A2D7-4C06-A9E2-2586375C169C}" type="slidenum">
              <a:rPr lang="en-US" smtClean="0"/>
              <a:t>‹#›</a:t>
            </a:fld>
            <a:endParaRPr lang="en-US"/>
          </a:p>
        </p:txBody>
      </p:sp>
    </p:spTree>
    <p:extLst>
      <p:ext uri="{BB962C8B-B14F-4D97-AF65-F5344CB8AC3E}">
        <p14:creationId xmlns:p14="http://schemas.microsoft.com/office/powerpoint/2010/main" val="121994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7/1/2024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233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10</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1106403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7/1/2024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project we will be “</a:t>
            </a:r>
            <a:r>
              <a:rPr lang="en-US" dirty="0" err="1"/>
              <a:t>Aspireify</a:t>
            </a:r>
            <a:r>
              <a:rPr lang="en-US" dirty="0"/>
              <a:t>” today. This application is a weather hub that uses the United States national weather service API with a nice Blazor UI that allows you to select a weather station.</a:t>
            </a:r>
          </a:p>
          <a:p>
            <a:endParaRPr lang="en-US" dirty="0"/>
          </a:p>
          <a:p>
            <a:r>
              <a:rPr lang="en-US" dirty="0"/>
              <a:t>First, let’s clone the repo where you will find the source code for the app, these slides, and full walkthrough guides that you can follow along.</a:t>
            </a:r>
          </a:p>
          <a:p>
            <a:endParaRPr lang="en-US" dirty="0"/>
          </a:p>
          <a:p>
            <a:r>
              <a:rPr lang="en-US" dirty="0"/>
              <a:t>NOTE: Open up this </a:t>
            </a:r>
            <a:r>
              <a:rPr lang="en-US" dirty="0" err="1"/>
              <a:t>github</a:t>
            </a:r>
            <a:r>
              <a:rPr lang="en-US" dirty="0"/>
              <a:t> repo and do a walkthrough of the necessary setup steps</a:t>
            </a:r>
          </a:p>
        </p:txBody>
      </p:sp>
      <p:sp>
        <p:nvSpPr>
          <p:cNvPr id="4" name="Slide Number Placeholder 3"/>
          <p:cNvSpPr>
            <a:spLocks noGrp="1"/>
          </p:cNvSpPr>
          <p:nvPr>
            <p:ph type="sldNum" sz="quarter" idx="5"/>
          </p:nvPr>
        </p:nvSpPr>
        <p:spPr/>
        <p:txBody>
          <a:bodyPr/>
          <a:lstStyle/>
          <a:p>
            <a:fld id="{7F8305DC-CC3D-479A-8171-D767E3089694}" type="slidenum">
              <a:rPr lang="en-US" smtClean="0"/>
              <a:t>15</a:t>
            </a:fld>
            <a:endParaRPr lang="en-US"/>
          </a:p>
        </p:txBody>
      </p:sp>
    </p:spTree>
    <p:extLst>
      <p:ext uri="{BB962C8B-B14F-4D97-AF65-F5344CB8AC3E}">
        <p14:creationId xmlns:p14="http://schemas.microsoft.com/office/powerpoint/2010/main" val="1810933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2</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finally, our health checks. </a:t>
            </a:r>
          </a:p>
          <a:p>
            <a:pPr marL="0" marR="0">
              <a:spcBef>
                <a:spcPts val="0"/>
              </a:spcBef>
              <a:spcAft>
                <a:spcPts val="0"/>
              </a:spcAft>
            </a:pPr>
            <a:endParaRPr lang="en-US"/>
          </a:p>
          <a:p>
            <a:pPr marL="0" marR="0">
              <a:spcBef>
                <a:spcPts val="0"/>
              </a:spcBef>
              <a:spcAft>
                <a:spcPts val="0"/>
              </a:spcAft>
            </a:pPr>
            <a:r>
              <a:rPr lang="en-US"/>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components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22</a:t>
            </a:fld>
            <a:endParaRPr lang="en-US"/>
          </a:p>
        </p:txBody>
      </p:sp>
    </p:spTree>
    <p:extLst>
      <p:ext uri="{BB962C8B-B14F-4D97-AF65-F5344CB8AC3E}">
        <p14:creationId xmlns:p14="http://schemas.microsoft.com/office/powerpoint/2010/main" val="347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But now let's first take an application and add service defaults and configure it in an application that has a back end and a front end and see what we get.</a:t>
            </a:r>
          </a:p>
        </p:txBody>
      </p:sp>
      <p:sp>
        <p:nvSpPr>
          <p:cNvPr id="4" name="Slide Number Placeholder 3"/>
          <p:cNvSpPr>
            <a:spLocks noGrp="1"/>
          </p:cNvSpPr>
          <p:nvPr>
            <p:ph type="sldNum" sz="quarter" idx="5"/>
          </p:nvPr>
        </p:nvSpPr>
        <p:spPr/>
        <p:txBody>
          <a:bodyPr/>
          <a:lstStyle/>
          <a:p>
            <a:fld id="{7F8305DC-CC3D-479A-8171-D767E3089694}" type="slidenum">
              <a:rPr lang="en-US" smtClean="0"/>
              <a:t>23</a:t>
            </a:fld>
            <a:endParaRPr lang="en-US"/>
          </a:p>
        </p:txBody>
      </p:sp>
    </p:spTree>
    <p:extLst>
      <p:ext uri="{BB962C8B-B14F-4D97-AF65-F5344CB8AC3E}">
        <p14:creationId xmlns:p14="http://schemas.microsoft.com/office/powerpoint/2010/main" val="58575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7/1/2024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7/1/2024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.NET’s goal is to be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unified development platform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developers love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and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businesses trust</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It enables developers to build any kind of application with best-in-class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runtime</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programming languages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development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tools</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and a </a:t>
            </a:r>
            <a:r>
              <a:rPr lang="en-US" sz="1800" b="1">
                <a:solidFill>
                  <a:srgbClr val="000000"/>
                </a:solidFill>
                <a:effectLst/>
                <a:latin typeface="Calibri" panose="020F0502020204030204" pitchFamily="34" charset="0"/>
                <a:ea typeface="Times New Roman" panose="02020603050405020304" pitchFamily="18" charset="0"/>
                <a:cs typeface="Arial" panose="020B0604020202020204" pitchFamily="34" charset="0"/>
              </a:rPr>
              <a:t>vast </a:t>
            </a:r>
            <a:r>
              <a:rPr lang="en-US" sz="18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ecosystem that is powered by amazing developers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You can any type of application across web, mobile, desktop, cloud, and more while infusing them with AI and building them across any operating system and a wide range of tools and a great command line.</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26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31</a:t>
            </a:fld>
            <a:endParaRPr lang="en-US"/>
          </a:p>
        </p:txBody>
      </p:sp>
    </p:spTree>
    <p:extLst>
      <p:ext uri="{BB962C8B-B14F-4D97-AF65-F5344CB8AC3E}">
        <p14:creationId xmlns:p14="http://schemas.microsoft.com/office/powerpoint/2010/main" val="1204269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orchestration 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32</a:t>
            </a:fld>
            <a:endParaRPr lang="en-US"/>
          </a:p>
        </p:txBody>
      </p:sp>
    </p:spTree>
    <p:extLst>
      <p:ext uri="{BB962C8B-B14F-4D97-AF65-F5344CB8AC3E}">
        <p14:creationId xmlns:p14="http://schemas.microsoft.com/office/powerpoint/2010/main" val="1708115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38</a:t>
            </a:fld>
            <a:endParaRPr lang="en-US"/>
          </a:p>
        </p:txBody>
      </p:sp>
    </p:spTree>
    <p:extLst>
      <p:ext uri="{BB962C8B-B14F-4D97-AF65-F5344CB8AC3E}">
        <p14:creationId xmlns:p14="http://schemas.microsoft.com/office/powerpoint/2010/main" val="855908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our application that is orchestrated and let's go ahead and type in some service discovery and update our connection strings today to take advantage of it.</a:t>
            </a:r>
          </a:p>
        </p:txBody>
      </p:sp>
      <p:sp>
        <p:nvSpPr>
          <p:cNvPr id="4" name="Slide Number Placeholder 3"/>
          <p:cNvSpPr>
            <a:spLocks noGrp="1"/>
          </p:cNvSpPr>
          <p:nvPr>
            <p:ph type="sldNum" sz="quarter" idx="5"/>
          </p:nvPr>
        </p:nvSpPr>
        <p:spPr/>
        <p:txBody>
          <a:bodyPr/>
          <a:lstStyle/>
          <a:p>
            <a:fld id="{7F8305DC-CC3D-479A-8171-D767E3089694}" type="slidenum">
              <a:rPr lang="en-US" smtClean="0"/>
              <a:t>39</a:t>
            </a:fld>
            <a:endParaRPr lang="en-US"/>
          </a:p>
        </p:txBody>
      </p:sp>
    </p:spTree>
    <p:extLst>
      <p:ext uri="{BB962C8B-B14F-4D97-AF65-F5344CB8AC3E}">
        <p14:creationId xmlns:p14="http://schemas.microsoft.com/office/powerpoint/2010/main" val="864919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Now as we mentioned earlier our application is small today but it is using things such as a database but as our application grows we're going to start to integrate in more services and additional dependencies that we may want to use and that's where .NET Aspire components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Done an Aspire component or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7/1/2024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library directly? Well, the first thing is that when you add in the component to the app host it gives you single line integrations to easily integrate those libraries.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7/1/2024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on top of that there's another package that you integrate directly into your applications so if you want to add caching for example into your back end or your front end you may add in the output caching component into your Blazor application. Here that's what I've done and I've simply added a single line of code to say add Redis output cache with the same key that I configured earlier so it can go through service discovery. Now these components not just add Redis connectivity into your application but they also use smart defaults such as adding retries health checks logging and additional telemetry that we will be able to visualize into the dashboard.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7/1/2024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2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44</a:t>
            </a:fld>
            <a:endParaRPr lang="en-US"/>
          </a:p>
        </p:txBody>
      </p:sp>
    </p:spTree>
    <p:extLst>
      <p:ext uri="{BB962C8B-B14F-4D97-AF65-F5344CB8AC3E}">
        <p14:creationId xmlns:p14="http://schemas.microsoft.com/office/powerpoint/2010/main" val="2325469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ahead and add Redis cache directly into this application.</a:t>
            </a:r>
          </a:p>
        </p:txBody>
      </p:sp>
      <p:sp>
        <p:nvSpPr>
          <p:cNvPr id="4" name="Slide Number Placeholder 3"/>
          <p:cNvSpPr>
            <a:spLocks noGrp="1"/>
          </p:cNvSpPr>
          <p:nvPr>
            <p:ph type="sldNum" sz="quarter" idx="5"/>
          </p:nvPr>
        </p:nvSpPr>
        <p:spPr/>
        <p:txBody>
          <a:bodyPr/>
          <a:lstStyle/>
          <a:p>
            <a:fld id="{7F8305DC-CC3D-479A-8171-D767E3089694}" type="slidenum">
              <a:rPr lang="en-US" smtClean="0"/>
              <a:t>45</a:t>
            </a:fld>
            <a:endParaRPr lang="en-US"/>
          </a:p>
        </p:txBody>
      </p:sp>
    </p:spTree>
    <p:extLst>
      <p:ext uri="{BB962C8B-B14F-4D97-AF65-F5344CB8AC3E}">
        <p14:creationId xmlns:p14="http://schemas.microsoft.com/office/powerpoint/2010/main" val="3585478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components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48</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7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7/1/2024 10:21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50</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51</a:t>
            </a:fld>
            <a:endParaRPr lang="en-US"/>
          </a:p>
        </p:txBody>
      </p:sp>
    </p:spTree>
    <p:extLst>
      <p:ext uri="{BB962C8B-B14F-4D97-AF65-F5344CB8AC3E}">
        <p14:creationId xmlns:p14="http://schemas.microsoft.com/office/powerpoint/2010/main" val="203500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showed how to integrate .NET Aspire into an existing app and all of the features, but what if you are starting a new project! Let’s take a look at the starter project.</a:t>
            </a:r>
          </a:p>
        </p:txBody>
      </p:sp>
      <p:sp>
        <p:nvSpPr>
          <p:cNvPr id="4" name="Slide Number Placeholder 3"/>
          <p:cNvSpPr>
            <a:spLocks noGrp="1"/>
          </p:cNvSpPr>
          <p:nvPr>
            <p:ph type="sldNum" sz="quarter" idx="5"/>
          </p:nvPr>
        </p:nvSpPr>
        <p:spPr/>
        <p:txBody>
          <a:bodyPr/>
          <a:lstStyle/>
          <a:p>
            <a:fld id="{7F8305DC-CC3D-479A-8171-D767E3089694}" type="slidenum">
              <a:rPr lang="en-US" smtClean="0"/>
              <a:t>52</a:t>
            </a:fld>
            <a:endParaRPr lang="en-US"/>
          </a:p>
        </p:txBody>
      </p:sp>
    </p:spTree>
    <p:extLst>
      <p:ext uri="{BB962C8B-B14F-4D97-AF65-F5344CB8AC3E}">
        <p14:creationId xmlns:p14="http://schemas.microsoft.com/office/powerpoint/2010/main" val="1963207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53</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54</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So these are the major features of .NET Aspire that we've now integrated directly into this application, and we're all set up to deploy our application. But there's a lot more to .NET Aspire including deep integration into tooling templates and a lot more as you start to build out your application.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08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you have it from start to finish no matter what size or scale your application you can easily get observability resiliency scalability and manageability and so much more by integrating ..NET Aspire into your application. On top of all of that we get a super productivity boost .NET developers in our local development day-to-day.</a:t>
            </a:r>
          </a:p>
        </p:txBody>
      </p:sp>
      <p:sp>
        <p:nvSpPr>
          <p:cNvPr id="4" name="Header Placeholder 3"/>
          <p:cNvSpPr>
            <a:spLocks noGrp="1"/>
          </p:cNvSpPr>
          <p:nvPr>
            <p:ph type="hdr" sz="quarter"/>
          </p:nvPr>
        </p:nvSpPr>
        <p:spPr/>
        <p:txBody>
          <a:bodyPr/>
          <a:lstStyle/>
          <a:p>
            <a:pPr defTabSz="949147">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47">
              <a:defRPr/>
            </a:pPr>
            <a:fld id="{386CE63F-9E7F-4C04-9D0D-FCA25A8E9E86}" type="datetime8">
              <a:rPr lang="en-US">
                <a:solidFill>
                  <a:prstClr val="black"/>
                </a:solidFill>
                <a:latin typeface="Calibri" panose="020F0502020204030204"/>
              </a:rPr>
              <a:pPr defTabSz="949147">
                <a:defRPr/>
              </a:pPr>
              <a:t>7/1/2024 10:21 PM</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49147">
              <a:defRPr/>
            </a:pPr>
            <a:fld id="{B4008EB6-D09E-4580-8CD6-DDB14511944F}" type="slidenum">
              <a:rPr lang="en-US">
                <a:solidFill>
                  <a:prstClr val="black"/>
                </a:solidFill>
                <a:latin typeface="Calibri" panose="020F0502020204030204"/>
              </a:rPr>
              <a:pPr defTabSz="949147">
                <a:defRPr/>
              </a:pPr>
              <a:t>57</a:t>
            </a:fld>
            <a:endParaRPr lang="en-US">
              <a:solidFill>
                <a:prstClr val="black"/>
              </a:solidFill>
              <a:latin typeface="Calibri" panose="020F0502020204030204"/>
            </a:endParaRPr>
          </a:p>
        </p:txBody>
      </p:sp>
    </p:spTree>
    <p:extLst>
      <p:ext uri="{BB962C8B-B14F-4D97-AF65-F5344CB8AC3E}">
        <p14:creationId xmlns:p14="http://schemas.microsoft.com/office/powerpoint/2010/main" val="62086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7/1/2024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what does this actually mean right those are some fancy words is this for me should I use? Do I have to convert my application? should every application use it?</a:t>
            </a:r>
          </a:p>
          <a:p>
            <a:endParaRPr lang="en-US"/>
          </a:p>
          <a:p>
            <a:r>
              <a:rPr lang="en-US"/>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7/1/2024 10:21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3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381216475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rgbClr val="F0E5F6"/>
            </a:gs>
            <a:gs pos="0">
              <a:srgbClr val="FCE7F8"/>
            </a:gs>
            <a:gs pos="100000">
              <a:srgbClr val="EDEAF7"/>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3" r:id="rId1"/>
    <p:sldLayoutId id="2147483666" r:id="rId2"/>
    <p:sldLayoutId id="2147483667" r:id="rId3"/>
    <p:sldLayoutId id="2147483672" r:id="rId4"/>
    <p:sldLayoutId id="214748367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image" Target="../media/image75.svg"/><Relationship Id="rId3" Type="http://schemas.openxmlformats.org/officeDocument/2006/relationships/image" Target="../media/image53.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41.xml"/><Relationship Id="rId16" Type="http://schemas.openxmlformats.org/officeDocument/2006/relationships/image" Target="../media/image65.png"/><Relationship Id="rId20" Type="http://schemas.openxmlformats.org/officeDocument/2006/relationships/image" Target="../media/image69.sv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60.png"/><Relationship Id="rId24" Type="http://schemas.openxmlformats.org/officeDocument/2006/relationships/image" Target="../media/image73.svg"/><Relationship Id="rId5" Type="http://schemas.openxmlformats.org/officeDocument/2006/relationships/image" Target="../media/image55.sv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47.xml"/><Relationship Id="rId16" Type="http://schemas.openxmlformats.org/officeDocument/2006/relationships/image" Target="../media/image89.sv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sv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2.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4305057" y="1404085"/>
            <a:ext cx="4296008" cy="994704"/>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w="3175">
                  <a:noFill/>
                </a:ln>
                <a:solidFill>
                  <a:srgbClr val="FFFFFF"/>
                </a:solidFill>
                <a:effectLst/>
                <a:uLnTx/>
                <a:uFillTx/>
              </a:rPr>
              <a:t>Introduction to </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16710" y="2398789"/>
            <a:ext cx="7672702" cy="2060422"/>
          </a:xfrm>
          <a:prstGeom prst="rect">
            <a:avLst/>
          </a:prstGeom>
        </p:spPr>
      </p:pic>
      <p:sp>
        <p:nvSpPr>
          <p:cNvPr id="4" name="TextBox 3">
            <a:extLst>
              <a:ext uri="{FF2B5EF4-FFF2-40B4-BE49-F238E27FC236}">
                <a16:creationId xmlns:a16="http://schemas.microsoft.com/office/drawing/2014/main" id="{95DEBDE7-9106-7101-D001-4CA673B8E7EA}"/>
              </a:ext>
            </a:extLst>
          </p:cNvPr>
          <p:cNvSpPr txBox="1"/>
          <p:nvPr/>
        </p:nvSpPr>
        <p:spPr>
          <a:xfrm>
            <a:off x="850550" y="5644512"/>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5" name="Picture 2">
            <a:extLst>
              <a:ext uri="{FF2B5EF4-FFF2-40B4-BE49-F238E27FC236}">
                <a16:creationId xmlns:a16="http://schemas.microsoft.com/office/drawing/2014/main" id="{009FE92F-6028-EAF6-4781-BA77BE9E1DF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366" y="5726449"/>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A61ADE8D-D329-9AEE-94B8-4FDAC4A1CF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3533" y="6033585"/>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7FAC76-5801-D029-0ACF-2DF08A4B055E}"/>
              </a:ext>
            </a:extLst>
          </p:cNvPr>
          <p:cNvSpPr txBox="1"/>
          <p:nvPr/>
        </p:nvSpPr>
        <p:spPr>
          <a:xfrm>
            <a:off x="415871" y="5025268"/>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Tree>
    <p:extLst>
      <p:ext uri="{BB962C8B-B14F-4D97-AF65-F5344CB8AC3E}">
        <p14:creationId xmlns:p14="http://schemas.microsoft.com/office/powerpoint/2010/main" val="14056786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BDB24F3C-5C9B-AB08-48BD-734696BD6F19}"/>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grpSp>
        <p:nvGrpSpPr>
          <p:cNvPr id="129" name="Group 128">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
        <p:nvSpPr>
          <p:cNvPr id="132" name="Rounded Rectangle 179">
            <a:extLst>
              <a:ext uri="{FF2B5EF4-FFF2-40B4-BE49-F238E27FC236}">
                <a16:creationId xmlns:a16="http://schemas.microsoft.com/office/drawing/2014/main" id="{8A2A6921-D99D-C55C-B3AC-415F0121C2FE}"/>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ExtraBold"/>
                <a:ea typeface="Open Sans ExtraBold"/>
                <a:cs typeface="Open Sans ExtraBold"/>
              </a:rPr>
              <a:t>Works with</a:t>
            </a:r>
            <a:r>
              <a:rPr kumimoji="0" lang="en-US" sz="2000" b="1" i="0" u="none" strike="noStrike" kern="0" cap="none" spc="0" normalizeH="0" noProof="0">
                <a:ln w="3175">
                  <a:noFill/>
                </a:ln>
                <a:solidFill>
                  <a:srgbClr val="FFFFFF"/>
                </a:solidFill>
                <a:effectLst/>
                <a:uLnTx/>
                <a:uFillTx/>
                <a:latin typeface="Open Sans ExtraBold"/>
                <a:ea typeface="Open Sans ExtraBold"/>
                <a:cs typeface="Open Sans ExtraBold"/>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ExtraBold"/>
              <a:ea typeface="Open Sans ExtraBold"/>
              <a:cs typeface="Open Sans ExtraBold"/>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AD4BA542-A08F-D689-DA47-B12F21E30498}"/>
              </a:ext>
            </a:extLst>
          </p:cNvPr>
          <p:cNvSpPr txBox="1"/>
          <p:nvPr/>
        </p:nvSpPr>
        <p:spPr>
          <a:xfrm>
            <a:off x="2120900" y="443190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dirty="0">
                <a:latin typeface="Pretendard ExtraBold" panose="02000903000000020004" pitchFamily="50" charset="-127"/>
                <a:ea typeface="Pretendard ExtraBold" panose="02000903000000020004" pitchFamily="50" charset="-127"/>
                <a:cs typeface="Pretendard ExtraBold" panose="02000903000000020004" pitchFamily="50" charset="-127"/>
              </a:rPr>
              <a:t>모든 경우의 애플리케이션 스케일링에 대응하고 성장합니다</a:t>
            </a:r>
            <a:r>
              <a:rPr kumimoji="0" lang="en-US" sz="2000" u="none" strike="noStrike" kern="0" cap="none" spc="0" normalizeH="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a:t>
            </a:r>
            <a:endParaRPr kumimoji="0" lang="en-US" sz="20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7.40741E-7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a:xfrm>
            <a:off x="609600" y="1709738"/>
            <a:ext cx="10737850" cy="2852737"/>
          </a:xfrm>
        </p:spPr>
        <p:txBody>
          <a:bodyPr/>
          <a:lstStyle/>
          <a:p>
            <a:r>
              <a:rPr lang="en-US" dirty="0"/>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Initial App Walkthrough</a:t>
            </a:r>
          </a:p>
        </p:txBody>
      </p:sp>
      <p:sp>
        <p:nvSpPr>
          <p:cNvPr id="3" name="TextBox 2">
            <a:extLst>
              <a:ext uri="{FF2B5EF4-FFF2-40B4-BE49-F238E27FC236}">
                <a16:creationId xmlns:a16="http://schemas.microsoft.com/office/drawing/2014/main" id="{8F97F07F-967B-A4EF-CE20-1360F856B7BF}"/>
              </a:ext>
            </a:extLst>
          </p:cNvPr>
          <p:cNvSpPr txBox="1"/>
          <p:nvPr/>
        </p:nvSpPr>
        <p:spPr>
          <a:xfrm>
            <a:off x="352425" y="5395216"/>
            <a:ext cx="1162050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24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Clone: https://github.com/</a:t>
            </a:r>
            <a:r>
              <a:rPr lang="en-US" sz="2400" dirty="0"/>
              <a:t>dotnet-presentations/</a:t>
            </a:r>
            <a:r>
              <a:rPr lang="en-US" sz="2400" dirty="0" err="1"/>
              <a:t>letslearn</a:t>
            </a:r>
            <a:r>
              <a:rPr lang="en-US" sz="2400" dirty="0"/>
              <a:t>-dotnet-aspire</a:t>
            </a:r>
            <a:endParaRPr kumimoji="0" lang="en-US" sz="24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184405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25E-6 0.04607 L 1.25E-6 -1.85185E-6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2931213" y="3300359"/>
            <a:ext cx="6329573" cy="1530696"/>
            <a:chOff x="1848518" y="3301038"/>
            <a:chExt cx="6329573" cy="1530696"/>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530696"/>
              <a:chOff x="1848518" y="3301038"/>
              <a:chExt cx="6329573"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Observability</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관측용이성</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Resiliency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회복탄력성</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Health Checks</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헬스체크</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dirty="0">
                <a:latin typeface="Pretendard ExtraBold" panose="02000903000000020004" pitchFamily="50" charset="-127"/>
                <a:ea typeface="Pretendard ExtraBold" panose="02000903000000020004" pitchFamily="50" charset="-127"/>
                <a:cs typeface="Pretendard ExtraBold" panose="02000903000000020004" pitchFamily="50" charset="-127"/>
              </a:rPr>
              <a:t>Observability</a:t>
            </a:r>
            <a:r>
              <a:rPr lang="ko-KR" altLang="en-US" sz="2400" dirty="0">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400" dirty="0">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400" dirty="0">
                <a:latin typeface="Pretendard ExtraBold" panose="02000903000000020004" pitchFamily="50" charset="-127"/>
                <a:ea typeface="Pretendard ExtraBold" panose="02000903000000020004" pitchFamily="50" charset="-127"/>
                <a:cs typeface="Pretendard ExtraBold" panose="02000903000000020004" pitchFamily="50" charset="-127"/>
              </a:rPr>
              <a:t> 관측용이성</a:t>
            </a:r>
            <a:endPar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Observability</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kumimoji="0" lang="en-US" altLang="ko-KR"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관측용이성</a:t>
            </a:r>
            <a:endPar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ko-KR" altLang="en-US" sz="2000" b="0" dirty="0">
                <a:latin typeface="Pretendard SemiBold" panose="02000703000000020004" pitchFamily="50" charset="-127"/>
                <a:ea typeface="Pretendard SemiBold" panose="02000703000000020004" pitchFamily="50" charset="-127"/>
                <a:cs typeface="Pretendard SemiBold" panose="02000703000000020004" pitchFamily="50" charset="-127"/>
              </a:rPr>
              <a:t>학습자료</a:t>
            </a:r>
            <a:endParaRPr lang="en-US" sz="2000" b="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ko-KR" altLang="en-US" sz="2000" b="0" dirty="0">
                <a:latin typeface="Pretendard SemiBold" panose="02000703000000020004" pitchFamily="50" charset="-127"/>
                <a:ea typeface="Pretendard SemiBold" panose="02000703000000020004" pitchFamily="50" charset="-127"/>
                <a:cs typeface="Pretendard SemiBold" panose="02000703000000020004" pitchFamily="50" charset="-127"/>
              </a:rPr>
              <a:t>워크샵 </a:t>
            </a:r>
            <a:r>
              <a:rPr lang="ko-KR" altLang="en-US" sz="2000" b="0" dirty="0" err="1">
                <a:latin typeface="Pretendard SemiBold" panose="02000703000000020004" pitchFamily="50" charset="-127"/>
                <a:ea typeface="Pretendard SemiBold" panose="02000703000000020004" pitchFamily="50" charset="-127"/>
                <a:cs typeface="Pretendard SemiBold" panose="02000703000000020004" pitchFamily="50" charset="-127"/>
              </a:rPr>
              <a:t>리포지토리</a:t>
            </a:r>
            <a:endParaRPr lang="en-US" sz="2000" b="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github.com/dotnet-presentations/letslearn-dotnet-aspire</a:t>
            </a:r>
          </a:p>
        </p:txBody>
      </p:sp>
      <p:pic>
        <p:nvPicPr>
          <p:cNvPr id="10" name="Picture 9">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Tree>
    <p:extLst>
      <p:ext uri="{BB962C8B-B14F-4D97-AF65-F5344CB8AC3E}">
        <p14:creationId xmlns:p14="http://schemas.microsoft.com/office/powerpoint/2010/main" val="2026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Resiliency</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kumimoji="0" lang="en-US" altLang="ko-KR"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400" dirty="0">
                <a:latin typeface="Pretendard ExtraBold" panose="02000903000000020004" pitchFamily="50" charset="-127"/>
                <a:ea typeface="Pretendard ExtraBold" panose="02000903000000020004" pitchFamily="50" charset="-127"/>
                <a:cs typeface="Pretendard ExtraBold" panose="02000903000000020004" pitchFamily="50" charset="-127"/>
              </a:rPr>
              <a:t> 회복탄력성</a:t>
            </a:r>
            <a:endPar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Health Checks</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kumimoji="0" lang="en-US" altLang="ko-KR"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헬스체크</a:t>
            </a:r>
            <a:endPar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5" name="Group 4">
            <a:extLst>
              <a:ext uri="{FF2B5EF4-FFF2-40B4-BE49-F238E27FC236}">
                <a16:creationId xmlns:a16="http://schemas.microsoft.com/office/drawing/2014/main" id="{A3A1C794-44EF-2AF6-B984-3E14319FCB9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14553864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Smart Defaults</a:t>
            </a:r>
          </a:p>
        </p:txBody>
      </p:sp>
    </p:spTree>
    <p:extLst>
      <p:ext uri="{BB962C8B-B14F-4D97-AF65-F5344CB8AC3E}">
        <p14:creationId xmlns:p14="http://schemas.microsoft.com/office/powerpoint/2010/main" val="2904166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grpSp>
        <p:nvGrpSpPr>
          <p:cNvPr id="27" name="Group 26">
            <a:extLst>
              <a:ext uri="{FF2B5EF4-FFF2-40B4-BE49-F238E27FC236}">
                <a16:creationId xmlns:a16="http://schemas.microsoft.com/office/drawing/2014/main" id="{FA7D9B68-E1FF-68BB-E013-282E1CA00928}"/>
              </a:ext>
            </a:extLst>
          </p:cNvPr>
          <p:cNvGrpSpPr/>
          <p:nvPr/>
        </p:nvGrpSpPr>
        <p:grpSpPr>
          <a:xfrm>
            <a:off x="1811426" y="2857138"/>
            <a:ext cx="2753303" cy="3033496"/>
            <a:chOff x="1702889" y="2857062"/>
            <a:chExt cx="2753662" cy="3033890"/>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10268"/>
              <a:ext cx="2753662" cy="492508"/>
              <a:chOff x="1129818" y="3755704"/>
              <a:chExt cx="2753662" cy="492508"/>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755704"/>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Metrics</a:t>
                </a:r>
              </a:p>
              <a:p>
                <a:pPr algn="l"/>
                <a:r>
                  <a:rPr lang="ko-KR" altLang="en-US" sz="1600" dirty="0" err="1">
                    <a:latin typeface="Pretendard SemiBold" panose="02000703000000020004" pitchFamily="50" charset="-127"/>
                    <a:ea typeface="Pretendard SemiBold" panose="02000703000000020004" pitchFamily="50" charset="-127"/>
                    <a:cs typeface="Pretendard SemiBold" panose="02000703000000020004" pitchFamily="50" charset="-127"/>
                  </a:rPr>
                  <a:t>메트릭</a:t>
                </a:r>
                <a:endPar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57062"/>
              <a:ext cx="2753662" cy="492508"/>
              <a:chOff x="1129818" y="3099077"/>
              <a:chExt cx="2753662" cy="4925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099077"/>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Structured Logs</a:t>
                </a:r>
              </a:p>
              <a:p>
                <a:pPr algn="l"/>
                <a:r>
                  <a:rPr lang="ko-KR" alt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구조화된 로그</a:t>
                </a:r>
                <a:endPar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398445"/>
              <a:ext cx="2753662" cy="492507"/>
              <a:chOff x="1129818" y="5096994"/>
              <a:chExt cx="2753662" cy="492507"/>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096994"/>
                <a:ext cx="2163235" cy="492507"/>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Dependencies</a:t>
                </a:r>
              </a:p>
              <a:p>
                <a:pPr algn="l"/>
                <a:r>
                  <a:rPr lang="ko-KR" alt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의존성</a:t>
                </a:r>
                <a:endPar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563500"/>
              <a:ext cx="2753662" cy="492508"/>
              <a:chOff x="1129818" y="4431214"/>
              <a:chExt cx="2753662" cy="492508"/>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431214"/>
                <a:ext cx="2163235" cy="492508"/>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Distributed Traces</a:t>
                </a:r>
              </a:p>
              <a:p>
                <a:pPr algn="l"/>
                <a:r>
                  <a:rPr lang="ko-KR" altLang="en-US" sz="1600" dirty="0">
                    <a:latin typeface="Pretendard SemiBold" panose="02000703000000020004" pitchFamily="50" charset="-127"/>
                    <a:ea typeface="Pretendard SemiBold" panose="02000703000000020004" pitchFamily="50" charset="-127"/>
                    <a:cs typeface="Pretendard SemiBold" panose="02000703000000020004" pitchFamily="50" charset="-127"/>
                  </a:rPr>
                  <a:t>분산 </a:t>
                </a:r>
                <a:r>
                  <a:rPr lang="ko-KR" altLang="en-US" sz="1600" dirty="0" err="1">
                    <a:latin typeface="Pretendard SemiBold" panose="02000703000000020004" pitchFamily="50" charset="-127"/>
                    <a:ea typeface="Pretendard SemiBold" panose="02000703000000020004" pitchFamily="50" charset="-127"/>
                    <a:cs typeface="Pretendard SemiBold" panose="02000703000000020004" pitchFamily="50" charset="-127"/>
                  </a:rPr>
                  <a:t>트레이스</a:t>
                </a:r>
                <a:endParaRPr lang="en-US" sz="16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Developer Dashboard</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대시보드</a:t>
            </a:r>
            <a:endParaRPr lang="en-US" sz="1800" b="1"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4" name="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1.66667E-6 0.04607 L 1.66667E-6 -1.48148E-6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latin typeface="Pretendard SemiBold" panose="02000703000000020004" pitchFamily="50" charset="-127"/>
                <a:ea typeface="Pretendard SemiBold" panose="02000703000000020004" pitchFamily="50" charset="-127"/>
                <a:cs typeface="Pretendard SemiBold" panose="02000703000000020004" pitchFamily="50" charset="-127"/>
              </a:rPr>
              <a:t>Developer Dashboard</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통합</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rPr>
              <a:t>Standalone</a:t>
            </a:r>
            <a:r>
              <a:rPr lang="ko-KR" altLang="en-US"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rPr>
              <a:t> </a:t>
            </a:r>
            <a:r>
              <a:rPr lang="en-US" altLang="ko-KR"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rPr>
              <a:t> </a:t>
            </a:r>
            <a:r>
              <a:rPr lang="ko-KR" altLang="en-US" sz="2200" b="1" kern="0" spc="-75" dirty="0" err="1">
                <a:latin typeface="Pretendard SemiBold" panose="02000703000000020004" pitchFamily="50" charset="-127"/>
                <a:ea typeface="Pretendard SemiBold" panose="02000703000000020004" pitchFamily="50" charset="-127"/>
                <a:cs typeface="Pretendard SemiBold" panose="02000703000000020004" pitchFamily="50" charset="-127"/>
              </a:rPr>
              <a:t>스탠드얼론</a:t>
            </a:r>
            <a:endParaRPr lang="en-US"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Pretendard SemiBold" panose="02000703000000020004" pitchFamily="50" charset="-127"/>
                <a:ea typeface="Pretendard SemiBold" panose="02000703000000020004" pitchFamily="50" charset="-127"/>
                <a:cs typeface="Pretendard SemiBold" panose="02000703000000020004" pitchFamily="50" charset="-127"/>
              </a:rPr>
              <a:t>.NET Aspire App Host</a:t>
            </a:r>
          </a:p>
        </p:txBody>
      </p:sp>
      <p:sp>
        <p:nvSpPr>
          <p:cNvPr id="5" name="Rectangle: Rounded Corners 4">
            <a:extLst>
              <a:ext uri="{FF2B5EF4-FFF2-40B4-BE49-F238E27FC236}">
                <a16:creationId xmlns:a16="http://schemas.microsoft.com/office/drawing/2014/main" id="{641D56A9-740C-1BAE-DFD0-C953FFA49D9A}"/>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pic>
        <p:nvPicPr>
          <p:cNvPr id="6" name="Picture 5">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
        <p:nvSpPr>
          <p:cNvPr id="12" name="TextBox 11">
            <a:extLst>
              <a:ext uri="{FF2B5EF4-FFF2-40B4-BE49-F238E27FC236}">
                <a16:creationId xmlns:a16="http://schemas.microsoft.com/office/drawing/2014/main" id="{CE594B3B-3D2A-1463-37A6-67434BC329D0}"/>
              </a:ext>
            </a:extLst>
          </p:cNvPr>
          <p:cNvSpPr txBox="1"/>
          <p:nvPr/>
        </p:nvSpPr>
        <p:spPr>
          <a:xfrm>
            <a:off x="1127760" y="3386716"/>
            <a:ext cx="5387340" cy="1754326"/>
          </a:xfrm>
          <a:prstGeom prst="rect">
            <a:avLst/>
          </a:prstGeom>
          <a:noFill/>
        </p:spPr>
        <p:txBody>
          <a:bodyPr wrap="square">
            <a:spAutoFit/>
          </a:bodyPr>
          <a:lstStyle/>
          <a:p>
            <a:r>
              <a:rPr lang="en-US" b="0" i="0" dirty="0">
                <a:solidFill>
                  <a:srgbClr val="161616"/>
                </a:solidFill>
                <a:effectLst/>
                <a:latin typeface="Poppins Medium" panose="020B0502040204020203" pitchFamily="2" charset="0"/>
              </a:rPr>
              <a:t>docker run</a:t>
            </a:r>
            <a:r>
              <a:rPr lang="en-US" b="0" i="0" dirty="0">
                <a:solidFill>
                  <a:srgbClr val="006881"/>
                </a:solidFill>
                <a:effectLst/>
                <a:latin typeface="Poppins Medium" panose="020B0502040204020203" pitchFamily="2" charset="0"/>
              </a:rPr>
              <a:t> --rm -it</a:t>
            </a:r>
            <a:r>
              <a:rPr lang="en-US" b="0" i="0" dirty="0">
                <a:solidFill>
                  <a:srgbClr val="161616"/>
                </a:solidFill>
                <a:effectLst/>
                <a:latin typeface="Poppins Medium" panose="020B0502040204020203" pitchFamily="2" charset="0"/>
              </a:rPr>
              <a:t> ` </a:t>
            </a:r>
          </a:p>
          <a:p>
            <a:r>
              <a:rPr lang="en-US" dirty="0">
                <a:solidFill>
                  <a:srgbClr val="006881"/>
                </a:solidFill>
                <a:latin typeface="Poppins Medium" panose="020B0502040204020203" pitchFamily="2" charset="0"/>
              </a:rPr>
              <a:t>  </a:t>
            </a:r>
            <a:r>
              <a:rPr lang="en-US" b="0" i="0" dirty="0">
                <a:solidFill>
                  <a:srgbClr val="006881"/>
                </a:solidFill>
                <a:effectLst/>
                <a:latin typeface="Poppins Medium" panose="020B0502040204020203" pitchFamily="2" charset="0"/>
              </a:rPr>
              <a:t>   -p</a:t>
            </a:r>
            <a:r>
              <a:rPr lang="en-US" b="0" i="0" dirty="0">
                <a:solidFill>
                  <a:srgbClr val="161616"/>
                </a:solidFill>
                <a:effectLst/>
                <a:latin typeface="Poppins Medium" panose="020B0502040204020203" pitchFamily="2" charset="0"/>
              </a:rPr>
              <a:t> 18888:18888 ` </a:t>
            </a:r>
          </a:p>
          <a:p>
            <a:r>
              <a:rPr lang="en-US" b="0" i="0" dirty="0">
                <a:solidFill>
                  <a:srgbClr val="006881"/>
                </a:solidFill>
                <a:effectLst/>
                <a:latin typeface="Poppins Medium" panose="020B0502040204020203" pitchFamily="2" charset="0"/>
              </a:rPr>
              <a:t>     -p</a:t>
            </a:r>
            <a:r>
              <a:rPr lang="en-US" b="0" i="0" dirty="0">
                <a:solidFill>
                  <a:srgbClr val="161616"/>
                </a:solidFill>
                <a:effectLst/>
                <a:latin typeface="Poppins Medium" panose="020B0502040204020203" pitchFamily="2" charset="0"/>
              </a:rPr>
              <a:t> 4317:18889</a:t>
            </a:r>
            <a:r>
              <a:rPr lang="en-US" b="0" i="0" dirty="0">
                <a:solidFill>
                  <a:srgbClr val="006881"/>
                </a:solidFill>
                <a:effectLst/>
                <a:latin typeface="Poppins Medium" panose="020B0502040204020203" pitchFamily="2" charset="0"/>
              </a:rPr>
              <a:t> -d</a:t>
            </a:r>
            <a:r>
              <a:rPr lang="en-US" b="0" i="0" dirty="0">
                <a:solidFill>
                  <a:srgbClr val="161616"/>
                </a:solidFill>
                <a:effectLst/>
                <a:latin typeface="Poppins Medium" panose="020B0502040204020203" pitchFamily="2" charset="0"/>
              </a:rPr>
              <a:t> ` </a:t>
            </a:r>
          </a:p>
          <a:p>
            <a:r>
              <a:rPr lang="en-US" b="0" i="0" dirty="0">
                <a:solidFill>
                  <a:srgbClr val="006881"/>
                </a:solidFill>
                <a:effectLst/>
                <a:latin typeface="Poppins Medium" panose="020B0502040204020203" pitchFamily="2" charset="0"/>
              </a:rPr>
              <a:t>     --name</a:t>
            </a:r>
            <a:r>
              <a:rPr lang="en-US" b="0" i="0" dirty="0">
                <a:solidFill>
                  <a:srgbClr val="161616"/>
                </a:solidFill>
                <a:effectLst/>
                <a:latin typeface="Poppins Medium" panose="020B0502040204020203" pitchFamily="2" charset="0"/>
              </a:rPr>
              <a:t> </a:t>
            </a:r>
            <a:r>
              <a:rPr lang="en-US" b="0" i="0" dirty="0">
                <a:solidFill>
                  <a:srgbClr val="0101FD"/>
                </a:solidFill>
                <a:effectLst/>
                <a:latin typeface="Poppins Medium" panose="020B0502040204020203" pitchFamily="2" charset="0"/>
              </a:rPr>
              <a:t>aspire-dashboard</a:t>
            </a:r>
            <a:r>
              <a:rPr lang="en-US" b="0" i="0" dirty="0">
                <a:solidFill>
                  <a:srgbClr val="161616"/>
                </a:solidFill>
                <a:effectLst/>
                <a:latin typeface="Poppins Medium" panose="020B0502040204020203" pitchFamily="2" charset="0"/>
              </a:rPr>
              <a:t> ` </a:t>
            </a:r>
          </a:p>
          <a:p>
            <a:r>
              <a:rPr lang="en-US" b="0" i="0" dirty="0">
                <a:solidFill>
                  <a:srgbClr val="161616"/>
                </a:solidFill>
                <a:effectLst/>
                <a:latin typeface="Poppins Medium" panose="020B0502040204020203" pitchFamily="2" charset="0"/>
              </a:rPr>
              <a:t>     mcr.microsoft.com/dotnet/</a:t>
            </a:r>
            <a:r>
              <a:rPr lang="en-US" b="0" i="0" dirty="0">
                <a:solidFill>
                  <a:srgbClr val="0101FD"/>
                </a:solidFill>
                <a:effectLst/>
                <a:latin typeface="Poppins Medium" panose="020B0502040204020203" pitchFamily="2" charset="0"/>
              </a:rPr>
              <a:t>aspire-dashboard</a:t>
            </a:r>
            <a:r>
              <a:rPr lang="en-US" b="0" i="0" dirty="0">
                <a:solidFill>
                  <a:srgbClr val="161616"/>
                </a:solidFill>
                <a:effectLst/>
                <a:latin typeface="Poppins Medium" panose="020B0502040204020203" pitchFamily="2" charset="0"/>
              </a:rPr>
              <a:t>:8.0.0</a:t>
            </a:r>
            <a:endParaRPr lang="en-US" dirty="0"/>
          </a:p>
        </p:txBody>
      </p:sp>
    </p:spTree>
    <p:extLst>
      <p:ext uri="{BB962C8B-B14F-4D97-AF65-F5344CB8AC3E}">
        <p14:creationId xmlns:p14="http://schemas.microsoft.com/office/powerpoint/2010/main" val="23163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Before</a:t>
            </a:r>
          </a:p>
        </p:txBody>
      </p:sp>
      <p:pic>
        <p:nvPicPr>
          <p:cNvPr id="1026" name="Picture 2">
            <a:extLst>
              <a:ext uri="{FF2B5EF4-FFF2-40B4-BE49-F238E27FC236}">
                <a16:creationId xmlns:a16="http://schemas.microsoft.com/office/drawing/2014/main" id="{C9A7F2CF-425B-940D-06F0-2DA12F86812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7508D5F-82B7-1C22-7C5E-7684AF68E7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spTree>
    <p:extLst>
      <p:ext uri="{BB962C8B-B14F-4D97-AF65-F5344CB8AC3E}">
        <p14:creationId xmlns:p14="http://schemas.microsoft.com/office/powerpoint/2010/main" val="86113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Orchestration</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오케스트레이션</a:t>
            </a:r>
            <a:endParaRPr lang="en-US" sz="1800" b="1"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 name="TextBox 1">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a:solidFill>
                  <a:srgbClr val="0000FF"/>
                </a:solidFill>
                <a:effectLst/>
                <a:latin typeface="Consolas" panose="020B0609020204030204" pitchFamily="49" charset="0"/>
              </a:rPr>
              <a:t>var</a:t>
            </a:r>
            <a:r>
              <a:rPr lang="en-US" sz="2000" b="0">
                <a:solidFill>
                  <a:srgbClr val="000000"/>
                </a:solidFill>
                <a:effectLst/>
                <a:latin typeface="Consolas" panose="020B0609020204030204" pitchFamily="49" charset="0"/>
              </a:rPr>
              <a:t> </a:t>
            </a:r>
            <a:r>
              <a:rPr lang="en-US" sz="2000" b="0">
                <a:solidFill>
                  <a:srgbClr val="001080"/>
                </a:solidFill>
                <a:effectLst/>
                <a:latin typeface="Consolas" panose="020B0609020204030204" pitchFamily="49" charset="0"/>
              </a:rPr>
              <a:t>builder</a:t>
            </a:r>
            <a:r>
              <a:rPr lang="en-US" sz="2000" b="0">
                <a:solidFill>
                  <a:srgbClr val="000000"/>
                </a:solidFill>
                <a:effectLst/>
                <a:latin typeface="Consolas" panose="020B0609020204030204" pitchFamily="49" charset="0"/>
              </a:rPr>
              <a:t> = </a:t>
            </a:r>
            <a:r>
              <a:rPr lang="en-US" sz="2000" b="0" err="1">
                <a:solidFill>
                  <a:srgbClr val="267F99"/>
                </a:solidFill>
                <a:effectLst/>
                <a:latin typeface="Consolas" panose="020B0609020204030204" pitchFamily="49" charset="0"/>
              </a:rPr>
              <a:t>DistributedApplication</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CreateBuilder</a:t>
            </a:r>
            <a:r>
              <a:rPr lang="en-US" sz="2000" b="0">
                <a:solidFill>
                  <a:srgbClr val="000000"/>
                </a:solidFill>
                <a:effectLst/>
                <a:latin typeface="Consolas" panose="020B0609020204030204" pitchFamily="49" charset="0"/>
              </a:rPr>
              <a:t>(</a:t>
            </a:r>
            <a:r>
              <a:rPr lang="en-US" sz="2000" b="0" err="1">
                <a:solidFill>
                  <a:srgbClr val="0000FF"/>
                </a:solidFill>
                <a:effectLst/>
                <a:latin typeface="Consolas" panose="020B0609020204030204" pitchFamily="49" charset="0"/>
              </a:rPr>
              <a:t>args</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ApiService</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apiservice</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AddProject</a:t>
            </a:r>
            <a:r>
              <a:rPr lang="en-US" sz="2000" b="0">
                <a:solidFill>
                  <a:srgbClr val="000000"/>
                </a:solidFill>
                <a:effectLst/>
                <a:latin typeface="Consolas" panose="020B0609020204030204" pitchFamily="49" charset="0"/>
              </a:rPr>
              <a:t>&lt;</a:t>
            </a:r>
            <a:r>
              <a:rPr lang="en-US" sz="2000" b="0" err="1">
                <a:solidFill>
                  <a:srgbClr val="267F99"/>
                </a:solidFill>
                <a:effectLst/>
                <a:latin typeface="Consolas" panose="020B0609020204030204" pitchFamily="49" charset="0"/>
              </a:rPr>
              <a:t>Projects</a:t>
            </a:r>
            <a:r>
              <a:rPr lang="en-US" sz="2000" b="0" err="1">
                <a:solidFill>
                  <a:srgbClr val="000000"/>
                </a:solidFill>
                <a:effectLst/>
                <a:latin typeface="Consolas" panose="020B0609020204030204" pitchFamily="49" charset="0"/>
              </a:rPr>
              <a:t>.</a:t>
            </a:r>
            <a:r>
              <a:rPr lang="en-US" sz="2000" b="0" err="1">
                <a:solidFill>
                  <a:srgbClr val="267F99"/>
                </a:solidFill>
                <a:effectLst/>
                <a:latin typeface="Consolas" panose="020B0609020204030204" pitchFamily="49" charset="0"/>
              </a:rPr>
              <a:t>Web</a:t>
            </a:r>
            <a:r>
              <a:rPr lang="en-US" sz="2000" b="0">
                <a:solidFill>
                  <a:srgbClr val="000000"/>
                </a:solidFill>
                <a:effectLst/>
                <a:latin typeface="Consolas" panose="020B0609020204030204" pitchFamily="49" charset="0"/>
              </a:rPr>
              <a:t>&gt;(</a:t>
            </a:r>
            <a:r>
              <a:rPr lang="en-US" sz="2000" b="0">
                <a:solidFill>
                  <a:srgbClr val="A31515"/>
                </a:solidFill>
                <a:effectLst/>
                <a:latin typeface="Consolas" panose="020B0609020204030204" pitchFamily="49" charset="0"/>
              </a:rPr>
              <a:t>"</a:t>
            </a:r>
            <a:r>
              <a:rPr lang="en-US" sz="2000" b="0" err="1">
                <a:solidFill>
                  <a:srgbClr val="A31515"/>
                </a:solidFill>
                <a:effectLst/>
                <a:latin typeface="Consolas" panose="020B0609020204030204" pitchFamily="49" charset="0"/>
              </a:rPr>
              <a:t>webfrontend</a:t>
            </a:r>
            <a:r>
              <a:rPr lang="en-US" sz="2000" b="0">
                <a:solidFill>
                  <a:srgbClr val="A31515"/>
                </a:solidFill>
                <a:effectLst/>
                <a:latin typeface="Consolas" panose="020B0609020204030204" pitchFamily="49" charset="0"/>
              </a:rPr>
              <a:t>"</a:t>
            </a:r>
            <a:r>
              <a:rPr lang="en-US" sz="2000" b="0">
                <a:solidFill>
                  <a:srgbClr val="000000"/>
                </a:solidFill>
                <a:effectLst/>
                <a:latin typeface="Consolas" panose="020B0609020204030204" pitchFamily="49" charset="0"/>
              </a:rPr>
              <a:t>);</a:t>
            </a:r>
          </a:p>
          <a:p>
            <a:br>
              <a:rPr lang="en-US" sz="2000" b="0">
                <a:solidFill>
                  <a:srgbClr val="000000"/>
                </a:solidFill>
                <a:effectLst/>
                <a:latin typeface="Consolas" panose="020B0609020204030204" pitchFamily="49" charset="0"/>
              </a:rPr>
            </a:br>
            <a:r>
              <a:rPr lang="en-US" sz="2000" b="0" err="1">
                <a:solidFill>
                  <a:srgbClr val="001080"/>
                </a:solidFill>
                <a:effectLst/>
                <a:latin typeface="Consolas" panose="020B0609020204030204" pitchFamily="49" charset="0"/>
              </a:rPr>
              <a:t>builder</a:t>
            </a:r>
            <a:r>
              <a:rPr lang="en-US" sz="2000" b="0" err="1">
                <a:solidFill>
                  <a:srgbClr val="000000"/>
                </a:solidFill>
                <a:effectLst/>
                <a:latin typeface="Consolas" panose="020B0609020204030204" pitchFamily="49" charset="0"/>
              </a:rPr>
              <a:t>.</a:t>
            </a:r>
            <a:r>
              <a:rPr lang="en-US" sz="2000" b="0" err="1">
                <a:solidFill>
                  <a:srgbClr val="795E26"/>
                </a:solidFill>
                <a:effectLst/>
                <a:latin typeface="Consolas" panose="020B0609020204030204" pitchFamily="49" charset="0"/>
              </a:rPr>
              <a:t>Build</a:t>
            </a:r>
            <a:r>
              <a:rPr lang="en-US" sz="2000" b="0">
                <a:solidFill>
                  <a:srgbClr val="000000"/>
                </a:solidFill>
                <a:effectLst/>
                <a:latin typeface="Consolas" panose="020B0609020204030204" pitchFamily="49" charset="0"/>
              </a:rPr>
              <a:t>().</a:t>
            </a:r>
            <a:r>
              <a:rPr lang="en-US" sz="2000" b="0">
                <a:solidFill>
                  <a:srgbClr val="795E26"/>
                </a:solidFill>
                <a:effectLst/>
                <a:latin typeface="Consolas" panose="020B0609020204030204" pitchFamily="49" charset="0"/>
              </a:rPr>
              <a:t>Run</a:t>
            </a:r>
            <a:r>
              <a:rPr lang="en-US" sz="2000" b="0">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2"/>
            <a:ext cx="2899917" cy="1591332"/>
            <a:chOff x="1387603" y="4672954"/>
            <a:chExt cx="2899917" cy="1591332"/>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4"/>
              <a:ext cx="2888371" cy="159133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lang="ko-KR" altLang="en-US" sz="1300" b="0" dirty="0">
                  <a:solidFill>
                    <a:srgbClr val="333333"/>
                  </a:solidFill>
                  <a:latin typeface="Pretendard" panose="02000503000000020004" pitchFamily="50" charset="-127"/>
                  <a:ea typeface="Pretendard" panose="02000503000000020004" pitchFamily="50" charset="-127"/>
                  <a:cs typeface="Pretendard" panose="02000503000000020004" pitchFamily="50" charset="-127"/>
                </a:rPr>
                <a:t>개발도구</a:t>
              </a:r>
              <a:endParaRPr kumimoji="0" lang="en-US" sz="1300" b="0" u="none" strike="noStrike" kern="0" cap="none" spc="0" normalizeH="0" baseline="0" noProof="0" dirty="0">
                <a:ln>
                  <a:noFill/>
                </a:ln>
                <a:solidFill>
                  <a:srgbClr val="333333"/>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Light"/>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ko-KR" altLang="en-US" sz="1300" b="0" u="none" strike="noStrike" kern="0" cap="none" spc="0" normalizeH="0" baseline="0" noProof="0" dirty="0">
                      <a:ln>
                        <a:noFill/>
                      </a:ln>
                      <a:solidFill>
                        <a:srgbClr val="333333"/>
                      </a:solidFill>
                      <a:effectLst/>
                      <a:uLnTx/>
                      <a:uFillTx/>
                      <a:latin typeface="Pretendard" panose="02000503000000020004" pitchFamily="50" charset="-127"/>
                      <a:ea typeface="Pretendard" panose="02000503000000020004" pitchFamily="50" charset="-127"/>
                      <a:cs typeface="Pretendard" panose="02000503000000020004" pitchFamily="50" charset="-127"/>
                    </a:rPr>
                    <a:t>운영체제</a:t>
                  </a:r>
                  <a:endParaRPr kumimoji="0" lang="en-US" sz="1300" b="0" u="none" strike="noStrike" kern="0" cap="none" spc="0" normalizeH="0" baseline="0" noProof="0" dirty="0">
                    <a:ln>
                      <a:noFill/>
                    </a:ln>
                    <a:solidFill>
                      <a:srgbClr val="333333"/>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Light"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591330"/>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ko-KR" altLang="en-US" sz="1300" b="0" u="none" strike="noStrike" kern="0" cap="none" spc="0" normalizeH="0" baseline="0" noProof="0" dirty="0">
                      <a:ln>
                        <a:noFill/>
                      </a:ln>
                      <a:solidFill>
                        <a:srgbClr val="333333"/>
                      </a:solidFill>
                      <a:effectLst/>
                      <a:uLnTx/>
                      <a:uFillTx/>
                      <a:latin typeface="Pretendard" panose="02000503000000020004" pitchFamily="50" charset="-127"/>
                      <a:ea typeface="Pretendard" panose="02000503000000020004" pitchFamily="50" charset="-127"/>
                      <a:cs typeface="Pretendard" panose="02000503000000020004" pitchFamily="50" charset="-127"/>
                    </a:rPr>
                    <a:t>생태계</a:t>
                  </a:r>
                  <a:endParaRPr kumimoji="0" lang="en-US" sz="1300" b="0" u="none" strike="noStrike" kern="0" cap="none" spc="0" normalizeH="0" baseline="0" noProof="0" dirty="0">
                    <a:ln>
                      <a:noFill/>
                    </a:ln>
                    <a:solidFill>
                      <a:srgbClr val="333333"/>
                    </a:solidFill>
                    <a:effectLst/>
                    <a:uLnTx/>
                    <a:uFillTx/>
                    <a:latin typeface="Pretendard" panose="02000503000000020004" pitchFamily="50" charset="-127"/>
                    <a:ea typeface="Pretendard" panose="02000503000000020004" pitchFamily="50" charset="-127"/>
                    <a:cs typeface="Pretendard" panose="02000503000000020004" pitchFamily="50" charset="-127"/>
                  </a:endParaRP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ExtraBold"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Light"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Light"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Light"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ExtraBold"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ExtraBold"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.NET </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통합 플랫폼</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Tree>
    <p:extLst>
      <p:ext uri="{BB962C8B-B14F-4D97-AF65-F5344CB8AC3E}">
        <p14:creationId xmlns:p14="http://schemas.microsoft.com/office/powerpoint/2010/main" val="26138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a:t>After</a:t>
            </a:r>
          </a:p>
        </p:txBody>
      </p:sp>
      <p:pic>
        <p:nvPicPr>
          <p:cNvPr id="5" name="Picture 4">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2510074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Orchestration</a:t>
            </a:r>
          </a:p>
        </p:txBody>
      </p:sp>
    </p:spTree>
    <p:extLst>
      <p:ext uri="{BB962C8B-B14F-4D97-AF65-F5344CB8AC3E}">
        <p14:creationId xmlns:p14="http://schemas.microsoft.com/office/powerpoint/2010/main" val="303222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latin typeface="Pretendard SemiBold" panose="02000703000000020004" pitchFamily="50" charset="-127"/>
                <a:ea typeface="Pretendard SemiBold" panose="02000703000000020004" pitchFamily="50" charset="-127"/>
                <a:cs typeface="Pretendard SemiBold" panose="02000703000000020004" pitchFamily="50" charset="-127"/>
              </a:rPr>
              <a:t>.NET Aspire</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와 </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Visual Studio</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의 통합</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pic>
        <p:nvPicPr>
          <p:cNvPr id="4" name="Untitled Project">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a:t>Before</a:t>
            </a:r>
          </a:p>
        </p:txBody>
      </p:sp>
      <p:sp>
        <p:nvSpPr>
          <p:cNvPr id="3" name="TextBox 2">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
        <p:nvSpPr>
          <p:cNvPr id="5" name="TextBox 4">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053D98-B331-1B53-A697-415B294716B6}"/>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2778565" y="161108"/>
            <a:ext cx="6624742"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dirty="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rPr>
              <a:t>Service Discovery</a:t>
            </a:r>
            <a:r>
              <a:rPr lang="ko-KR" altLang="en-US" sz="2699" dirty="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rPr>
              <a:t> </a:t>
            </a:r>
            <a:r>
              <a:rPr lang="en-US" altLang="ko-KR" sz="2699" dirty="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sz="2699" dirty="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rPr>
              <a:t> 서비스 디스커버리</a:t>
            </a:r>
            <a:endParaRPr lang="en-US" sz="2699" dirty="0">
              <a:solidFill>
                <a:schemeClr val="bg1"/>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5" name="TextBox 4">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8.33333E-7 0.04606 L 8.33333E-7 7.40741E-7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커넥션 스트링 자동 생성</a:t>
            </a:r>
            <a:r>
              <a:rPr lang="en-US" dirty="0">
                <a:latin typeface="Pretendard SemiBold" panose="02000703000000020004" pitchFamily="50" charset="-127"/>
                <a:ea typeface="Pretendard SemiBold" panose="02000703000000020004" pitchFamily="50" charset="-127"/>
                <a:cs typeface="Pretendard SemiBold" panose="02000703000000020004" pitchFamily="50" charset="-127"/>
              </a:rPr>
              <a:t> 😀</a:t>
            </a:r>
          </a:p>
        </p:txBody>
      </p:sp>
      <p:pic>
        <p:nvPicPr>
          <p:cNvPr id="4" name="Picture 3">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3888769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Service Discovery</a:t>
            </a:r>
          </a:p>
        </p:txBody>
      </p:sp>
    </p:spTree>
    <p:extLst>
      <p:ext uri="{BB962C8B-B14F-4D97-AF65-F5344CB8AC3E}">
        <p14:creationId xmlns:p14="http://schemas.microsoft.com/office/powerpoint/2010/main" val="85289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530696"/>
              <a:chOff x="1848518" y="3301038"/>
              <a:chExt cx="8585802" cy="1530696"/>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Observability</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관측용이성</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Resiliency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회복탄력성</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Scalability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확장용이성</a:t>
                </a: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Manageability</a:t>
                </a:r>
              </a:p>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관리용이성</a:t>
                </a:r>
                <a:endParaRPr kumimoji="0" lang="en-US" sz="2000" u="none" strike="noStrike" kern="0" cap="none" spc="0" normalizeH="0" baseline="0" noProof="0" dirty="0">
                  <a:ln w="3175">
                    <a:noFill/>
                  </a:ln>
                  <a:solidFill>
                    <a:srgbClr val="3A20A0"/>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400" b="0" u="none" strike="noStrike" kern="0" cap="none" spc="0" normalizeH="0" baseline="0" noProof="0" dirty="0">
                <a:ln w="3175">
                  <a:noFill/>
                </a:ln>
                <a:solidFill>
                  <a:srgbClr val="FFFFFF"/>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모든 앱은 아래와 같은 기능이 필요합니다</a:t>
            </a:r>
            <a:endParaRPr kumimoji="0" lang="en-US" sz="2400" b="0" u="none" strike="noStrike" kern="0" cap="none" spc="0" normalizeH="0" baseline="0" noProof="0" dirty="0">
              <a:ln w="3175">
                <a:noFill/>
              </a:ln>
              <a:solidFill>
                <a:srgbClr val="FFFFFF"/>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Light" panose="020B0606030504020204" pitchFamily="34" charset="0"/>
                  <a:ea typeface="Open Sans Light" panose="020B0606030504020204" pitchFamily="34" charset="0"/>
                  <a:cs typeface="Open Sans Light"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Light" panose="020B0606030504020204" pitchFamily="34" charset="0"/>
                  <a:ea typeface="Open Sans Light" panose="020B0606030504020204" pitchFamily="34" charset="0"/>
                  <a:cs typeface="Open Sans Light"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287" y="2054592"/>
              <a:ext cx="168326" cy="168326"/>
            </a:xfrm>
            <a:prstGeom prst="rect">
              <a:avLst/>
            </a:prstGeom>
          </p:spPr>
        </p:pic>
      </p:grpSp>
      <p:pic>
        <p:nvPicPr>
          <p:cNvPr id="4" name="Picture 3">
            <a:extLst>
              <a:ext uri="{FF2B5EF4-FFF2-40B4-BE49-F238E27FC236}">
                <a16:creationId xmlns:a16="http://schemas.microsoft.com/office/drawing/2014/main" id="{C78BB145-EA76-831C-8E73-B2145EC4517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Components</a:t>
            </a:r>
            <a:r>
              <a:rPr lang="ko-KR" altLang="en-US" sz="2699"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699"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699"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컴포넌트</a:t>
            </a:r>
            <a:endParaRPr lang="en-US" sz="2699"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24" name="Graphic 23">
            <a:extLst>
              <a:ext uri="{FF2B5EF4-FFF2-40B4-BE49-F238E27FC236}">
                <a16:creationId xmlns:a16="http://schemas.microsoft.com/office/drawing/2014/main" id="{FFFD8120-7BA8-1242-5729-A328EA3EE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5489" y="3186220"/>
            <a:ext cx="1821741" cy="285971"/>
          </a:xfrm>
          <a:prstGeom prst="rect">
            <a:avLst/>
          </a:prstGeom>
        </p:spPr>
      </p:pic>
      <p:pic>
        <p:nvPicPr>
          <p:cNvPr id="27" name="Graphic 26">
            <a:extLst>
              <a:ext uri="{FF2B5EF4-FFF2-40B4-BE49-F238E27FC236}">
                <a16:creationId xmlns:a16="http://schemas.microsoft.com/office/drawing/2014/main" id="{24204662-8BA1-CDB3-4AD0-1DDAB26FD73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5459" y="3183239"/>
            <a:ext cx="1439462" cy="491523"/>
          </a:xfrm>
          <a:prstGeom prst="rect">
            <a:avLst/>
          </a:prstGeom>
        </p:spPr>
      </p:pic>
      <p:grpSp>
        <p:nvGrpSpPr>
          <p:cNvPr id="13" name="Group 12">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58028" y="4397397"/>
              <a:ext cx="718682" cy="718682"/>
            </a:xfrm>
            <a:prstGeom prst="rect">
              <a:avLst/>
            </a:prstGeom>
          </p:spPr>
        </p:pic>
      </p:grpSp>
      <p:pic>
        <p:nvPicPr>
          <p:cNvPr id="26" name="Picture 25">
            <a:extLst>
              <a:ext uri="{FF2B5EF4-FFF2-40B4-BE49-F238E27FC236}">
                <a16:creationId xmlns:a16="http://schemas.microsoft.com/office/drawing/2014/main" id="{0CA64AA3-C774-541D-DC67-4663A6B9C828}"/>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CA51CA4-A43B-8B58-27E5-EFE6E92AB8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658" y="5340831"/>
            <a:ext cx="668818" cy="668818"/>
          </a:xfrm>
          <a:prstGeom prst="rect">
            <a:avLst/>
          </a:prstGeom>
        </p:spPr>
      </p:pic>
      <p:pic>
        <p:nvPicPr>
          <p:cNvPr id="6" name="Graphic 5">
            <a:extLst>
              <a:ext uri="{FF2B5EF4-FFF2-40B4-BE49-F238E27FC236}">
                <a16:creationId xmlns:a16="http://schemas.microsoft.com/office/drawing/2014/main" id="{C6AEDE91-40D5-2455-F34D-7B1AC08481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57532" y="5326948"/>
            <a:ext cx="732552" cy="732552"/>
          </a:xfrm>
          <a:prstGeom prst="rect">
            <a:avLst/>
          </a:prstGeom>
        </p:spPr>
      </p:pic>
      <p:pic>
        <p:nvPicPr>
          <p:cNvPr id="8" name="Graphic 7">
            <a:extLst>
              <a:ext uri="{FF2B5EF4-FFF2-40B4-BE49-F238E27FC236}">
                <a16:creationId xmlns:a16="http://schemas.microsoft.com/office/drawing/2014/main" id="{217D9D4B-7EA2-A366-9A66-8242184C71A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76559" y="5326948"/>
            <a:ext cx="732552" cy="732552"/>
          </a:xfrm>
          <a:prstGeom prst="rect">
            <a:avLst/>
          </a:prstGeom>
        </p:spPr>
      </p:pic>
      <p:pic>
        <p:nvPicPr>
          <p:cNvPr id="10" name="Graphic 9">
            <a:extLst>
              <a:ext uri="{FF2B5EF4-FFF2-40B4-BE49-F238E27FC236}">
                <a16:creationId xmlns:a16="http://schemas.microsoft.com/office/drawing/2014/main" id="{A89BB46C-6032-7658-9C19-92993205808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95585" y="5313053"/>
            <a:ext cx="732552" cy="732552"/>
          </a:xfrm>
          <a:prstGeom prst="rect">
            <a:avLst/>
          </a:prstGeom>
        </p:spPr>
      </p:pic>
      <p:pic>
        <p:nvPicPr>
          <p:cNvPr id="23" name="Graphic 22">
            <a:extLst>
              <a:ext uri="{FF2B5EF4-FFF2-40B4-BE49-F238E27FC236}">
                <a16:creationId xmlns:a16="http://schemas.microsoft.com/office/drawing/2014/main" id="{20AA081F-BA4F-8E45-B7EC-66DA83CE5AD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703206" y="5285292"/>
            <a:ext cx="749111" cy="749111"/>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7073376"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Component Orchestration</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컴포넌트 오케스트레이션</a:t>
            </a:r>
            <a:endParaRPr lang="en-US" sz="1800" b="1"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6" name="Speech Bubble: Oval 5">
            <a:extLst>
              <a:ext uri="{FF2B5EF4-FFF2-40B4-BE49-F238E27FC236}">
                <a16:creationId xmlns:a16="http://schemas.microsoft.com/office/drawing/2014/main" id="{1175209D-748B-8D67-2645-C9863AA52B4B}"/>
              </a:ext>
            </a:extLst>
          </p:cNvPr>
          <p:cNvSpPr/>
          <p:nvPr/>
        </p:nvSpPr>
        <p:spPr>
          <a:xfrm>
            <a:off x="8475260" y="171788"/>
            <a:ext cx="3667893" cy="2391507"/>
          </a:xfrm>
          <a:prstGeom prst="wedgeEllipseCallout">
            <a:avLst>
              <a:gd name="adj1" fmla="val -39977"/>
              <a:gd name="adj2" fmla="val 65934"/>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자동으로</a:t>
            </a:r>
            <a:br>
              <a:rPr lang="en-AU"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b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컨테이너 이미지를 다운로드 받아서 </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Docker</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혹은 </a:t>
            </a:r>
            <a:r>
              <a:rPr lang="en-US" altLang="ko-KR" dirty="0" err="1">
                <a:latin typeface="Pretendard SemiBold" panose="02000703000000020004" pitchFamily="50" charset="-127"/>
                <a:ea typeface="Pretendard SemiBold" panose="02000703000000020004" pitchFamily="50" charset="-127"/>
                <a:cs typeface="Pretendard SemiBold" panose="02000703000000020004" pitchFamily="50" charset="-127"/>
              </a:rPr>
              <a:t>Podman</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에서 실행시킵니다</a:t>
            </a:r>
            <a:r>
              <a:rPr lang="en-US" dirty="0">
                <a:latin typeface="Pretendard SemiBold" panose="02000703000000020004" pitchFamily="50" charset="-127"/>
                <a:ea typeface="Pretendard SemiBold" panose="02000703000000020004" pitchFamily="50" charset="-127"/>
                <a:cs typeface="Pretendard SemiBold" panose="02000703000000020004" pitchFamily="50" charset="-127"/>
              </a:rPr>
              <a:t>!</a:t>
            </a:r>
          </a:p>
        </p:txBody>
      </p:sp>
      <p:sp>
        <p:nvSpPr>
          <p:cNvPr id="8" name="TextBox 7">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4.16667E-6 0.04607 L -4.1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2" grpId="0" animBg="1"/>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Lst>
          </p:cNvPr>
          <p:cNvSpPr/>
          <p:nvPr/>
        </p:nvSpPr>
        <p:spPr>
          <a:xfrm>
            <a:off x="607135" y="1917103"/>
            <a:ext cx="10988038" cy="485961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TextBox 3">
            <a:extLst>
              <a:ext uri="{FF2B5EF4-FFF2-40B4-BE49-F238E27FC236}">
                <a16:creationId xmlns:a16="http://schemas.microsoft.com/office/drawing/2014/main" id="{9AC87E52-811B-55B4-C370-D751840F557D}"/>
              </a:ext>
            </a:extLst>
          </p:cNvPr>
          <p:cNvSpPr txBox="1"/>
          <p:nvPr/>
        </p:nvSpPr>
        <p:spPr>
          <a:xfrm>
            <a:off x="1107026" y="1942168"/>
            <a:ext cx="9203587" cy="5262979"/>
          </a:xfrm>
          <a:prstGeom prst="rect">
            <a:avLst/>
          </a:prstGeom>
          <a:noFill/>
        </p:spPr>
        <p:txBody>
          <a:bodyPr wrap="square">
            <a:spAutoFit/>
          </a:bodyPr>
          <a:lstStyle/>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WebApplication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endParaRPr lang="en-US" sz="1600" b="0" noProof="1">
              <a:solidFill>
                <a:srgbClr val="001080"/>
              </a:solidFill>
              <a:effectLst/>
              <a:latin typeface="Consolas" panose="020B0609020204030204" pitchFamily="49" charset="0"/>
            </a:endParaRP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AddServiceDefaults</a:t>
            </a:r>
            <a:r>
              <a:rPr lang="en-US" sz="1600" b="0" noProof="1">
                <a:solidFill>
                  <a:srgbClr val="000000"/>
                </a:solidFill>
                <a:effectLst/>
                <a:latin typeface="Consolas" panose="020B0609020204030204" pitchFamily="49" charset="0"/>
              </a:rPr>
              <a:t>();</a:t>
            </a:r>
          </a:p>
          <a:p>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AddRedisOutputCache</a:t>
            </a:r>
            <a:r>
              <a:rPr lang="en-US" sz="1600" b="0" noProof="1">
                <a:solidFill>
                  <a:srgbClr val="000000"/>
                </a:solidFill>
                <a:effectLst/>
                <a:latin typeface="Consolas" panose="020B0609020204030204" pitchFamily="49" charset="0"/>
              </a:rPr>
              <a:t>(</a:t>
            </a:r>
            <a:r>
              <a:rPr lang="en-US" sz="1600" b="0" noProof="1">
                <a:solidFill>
                  <a:srgbClr val="A31515"/>
                </a:solidFill>
                <a:effectLst/>
                <a:latin typeface="Consolas" panose="020B0609020204030204" pitchFamily="49" charset="0"/>
              </a:rPr>
              <a: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001080"/>
                </a:solidFill>
                <a:effectLst/>
                <a:latin typeface="Consolas" panose="020B0609020204030204" pitchFamily="49" charset="0"/>
              </a:rPr>
              <a:t>Services</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AddRazorComponents</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AddInteractiveServerComponents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UseOutputCache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MapRazorComponents</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&gt;()</a:t>
            </a:r>
          </a:p>
          <a:p>
            <a:r>
              <a:rPr lang="en-US" sz="1600" b="0" noProof="1">
                <a:solidFill>
                  <a:srgbClr val="000000"/>
                </a:solidFill>
                <a:effectLst/>
                <a:latin typeface="Consolas" panose="020B0609020204030204" pitchFamily="49" charset="0"/>
              </a:rPr>
              <a:t>    .</a:t>
            </a:r>
            <a:r>
              <a:rPr lang="en-US" sz="1600" b="0" noProof="1">
                <a:solidFill>
                  <a:srgbClr val="795E26"/>
                </a:solidFill>
                <a:effectLst/>
                <a:latin typeface="Consolas" panose="020B0609020204030204" pitchFamily="49" charset="0"/>
              </a:rPr>
              <a:t>AddInteractiveServerRenderMode</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MapDefaultEndpoints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app</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endParaRPr lang="en-US" sz="1600" b="0" noProof="1">
              <a:solidFill>
                <a:srgbClr val="000000"/>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531179"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Component Integration</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lang="en-US" altLang="ko-KR"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000" b="1" dirty="0">
                <a:solidFill>
                  <a:schemeClr val="bg1"/>
                </a:solidFill>
                <a:latin typeface="Pretendard ExtraBold" panose="02000903000000020004" pitchFamily="50" charset="-127"/>
                <a:ea typeface="Pretendard ExtraBold" panose="02000903000000020004" pitchFamily="50" charset="-127"/>
                <a:cs typeface="Pretendard ExtraBold" panose="02000903000000020004" pitchFamily="50" charset="-127"/>
              </a:rPr>
              <a:t> 컴포넌트 통합</a:t>
            </a:r>
            <a:endParaRPr lang="en-US" sz="1800" b="1"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9" name="Rectangle 8">
            <a:extLst>
              <a:ext uri="{FF2B5EF4-FFF2-40B4-BE49-F238E27FC236}">
                <a16:creationId xmlns:a16="http://schemas.microsoft.com/office/drawing/2014/main" id="{F842553D-E989-A001-04F1-9F6C1BD02F58}"/>
              </a:ext>
            </a:extLst>
          </p:cNvPr>
          <p:cNvSpPr/>
          <p:nvPr/>
        </p:nvSpPr>
        <p:spPr>
          <a:xfrm>
            <a:off x="1146660" y="2641600"/>
            <a:ext cx="4319420" cy="67056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36C32A7-7579-16E2-F0C4-ECE9E017C763}"/>
              </a:ext>
            </a:extLst>
          </p:cNvPr>
          <p:cNvSpPr/>
          <p:nvPr/>
        </p:nvSpPr>
        <p:spPr>
          <a:xfrm>
            <a:off x="1146660" y="4553338"/>
            <a:ext cx="2524680" cy="4974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peech Bubble: Oval 1">
            <a:extLst>
              <a:ext uri="{FF2B5EF4-FFF2-40B4-BE49-F238E27FC236}">
                <a16:creationId xmlns:a16="http://schemas.microsoft.com/office/drawing/2014/main" id="{095A16CF-18C9-C61A-F3B8-06DADC682CD9}"/>
              </a:ext>
            </a:extLst>
          </p:cNvPr>
          <p:cNvSpPr/>
          <p:nvPr/>
        </p:nvSpPr>
        <p:spPr>
          <a:xfrm>
            <a:off x="6902549" y="2161831"/>
            <a:ext cx="3329353" cy="2391507"/>
          </a:xfrm>
          <a:prstGeom prst="wedgeEllipseCallout">
            <a:avLst>
              <a:gd name="adj1" fmla="val -92359"/>
              <a:gd name="adj2" fmla="val -14233"/>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자동으로</a:t>
            </a:r>
            <a:br>
              <a:rPr lang="en-AU"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br>
            <a:r>
              <a:rPr lang="ko-KR" altLang="en-US" dirty="0" err="1">
                <a:latin typeface="Pretendard SemiBold" panose="02000703000000020004" pitchFamily="50" charset="-127"/>
                <a:ea typeface="Pretendard SemiBold" panose="02000703000000020004" pitchFamily="50" charset="-127"/>
                <a:cs typeface="Pretendard SemiBold" panose="02000703000000020004" pitchFamily="50" charset="-127"/>
              </a:rPr>
              <a:t>리트라이</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헬스체크</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로깅</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a:t>
            </a:r>
            <a:r>
              <a:rPr lang="ko-KR" altLang="en-US" dirty="0" err="1">
                <a:latin typeface="Pretendard SemiBold" panose="02000703000000020004" pitchFamily="50" charset="-127"/>
                <a:ea typeface="Pretendard SemiBold" panose="02000703000000020004" pitchFamily="50" charset="-127"/>
                <a:cs typeface="Pretendard SemiBold" panose="02000703000000020004" pitchFamily="50" charset="-127"/>
              </a:rPr>
              <a:t>텔레메트리</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 설정을 해 줍니다</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Tree>
    <p:extLst>
      <p:ext uri="{BB962C8B-B14F-4D97-AF65-F5344CB8AC3E}">
        <p14:creationId xmlns:p14="http://schemas.microsoft.com/office/powerpoint/2010/main" val="2778655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2.91667E-6 0.04607 L -2.91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9" grpId="0" animBg="1"/>
      <p:bldP spid="11"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26792802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a:t>.NET Aspire - Components</a:t>
            </a:r>
          </a:p>
        </p:txBody>
      </p:sp>
    </p:spTree>
    <p:extLst>
      <p:ext uri="{BB962C8B-B14F-4D97-AF65-F5344CB8AC3E}">
        <p14:creationId xmlns:p14="http://schemas.microsoft.com/office/powerpoint/2010/main" val="32955576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Flexible Integrations &amp; Deployment</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a:t>
            </a:r>
            <a:r>
              <a:rPr kumimoji="0" lang="en-US" altLang="ko-KR"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kumimoji="0" lang="ko-KR" alt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rPr>
              <a:t> 유연한 통합 및 배포</a:t>
            </a:r>
            <a:endParaRPr kumimoji="0" lang="en-US" sz="24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pic>
        <p:nvPicPr>
          <p:cNvPr id="3" name="Picture 2" descr="A blue and white cloud with arrows and squares&#10;&#10;Description automatically generated">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 logo of a cube&#10;&#10;Description automatically generated with medium confidence">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pic>
        <p:nvPicPr>
          <p:cNvPr id="1026" name="Picture 2">
            <a:extLst>
              <a:ext uri="{FF2B5EF4-FFF2-40B4-BE49-F238E27FC236}">
                <a16:creationId xmlns:a16="http://schemas.microsoft.com/office/drawing/2014/main" id="{3ED201A0-19C6-03E5-73F4-8A72E1A2B6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par>
                                <p:cTn id="30" presetID="10"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par>
                                <p:cTn id="33" presetID="10"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fade">
                                      <p:cBhvr>
                                        <p:cTn id="35" dur="500"/>
                                        <p:tgtEl>
                                          <p:spTgt spid="103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6"/>
                                        </p:tgtEl>
                                        <p:attrNameLst>
                                          <p:attrName>style.visibility</p:attrName>
                                        </p:attrNameLst>
                                      </p:cBhvr>
                                      <p:to>
                                        <p:strVal val="visible"/>
                                      </p:to>
                                    </p:set>
                                    <p:animEffect transition="in" filter="fade">
                                      <p:cBhvr>
                                        <p:cTn id="63" dur="500"/>
                                        <p:tgtEl>
                                          <p:spTgt spid="10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ublish from VS">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37471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1E22B48A-15C1-4185-DED8-26E89AA0C2A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Observability</a:t>
              </a:r>
            </a:p>
          </p:txBody>
        </p:sp>
      </p:grpSp>
      <p:grpSp>
        <p:nvGrpSpPr>
          <p:cNvPr id="104" name="Group 103">
            <a:extLst>
              <a:ext uri="{FF2B5EF4-FFF2-40B4-BE49-F238E27FC236}">
                <a16:creationId xmlns:a16="http://schemas.microsoft.com/office/drawing/2014/main" id="{6F110257-6F04-494D-EF87-AD1C7DB098A4}"/>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a:extLst>
              <a:ext uri="{FF2B5EF4-FFF2-40B4-BE49-F238E27FC236}">
                <a16:creationId xmlns:a16="http://schemas.microsoft.com/office/drawing/2014/main" id="{1FC35A17-3A25-1A5C-2534-04A86E2978D9}"/>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a:extLst>
              <a:ext uri="{FF2B5EF4-FFF2-40B4-BE49-F238E27FC236}">
                <a16:creationId xmlns:a16="http://schemas.microsoft.com/office/drawing/2014/main" id="{89CEA1D0-E5B4-211A-43A2-07D6805729FA}"/>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a:extLst>
              <a:ext uri="{FF2B5EF4-FFF2-40B4-BE49-F238E27FC236}">
                <a16:creationId xmlns:a16="http://schemas.microsoft.com/office/drawing/2014/main" id="{747A5142-91C2-6A7D-12AF-0B8F1CCE1213}"/>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grpSp>
      <p:grpSp>
        <p:nvGrpSpPr>
          <p:cNvPr id="108" name="Group 107">
            <a:extLst>
              <a:ext uri="{FF2B5EF4-FFF2-40B4-BE49-F238E27FC236}">
                <a16:creationId xmlns:a16="http://schemas.microsoft.com/office/drawing/2014/main" id="{C2706937-9F80-3057-14B9-CA395DDDF2A2}"/>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Stateful Reconnect</a:t>
              </a:r>
            </a:p>
          </p:txBody>
        </p:sp>
      </p:grpSp>
      <p:grpSp>
        <p:nvGrpSpPr>
          <p:cNvPr id="107" name="Group 106">
            <a:extLst>
              <a:ext uri="{FF2B5EF4-FFF2-40B4-BE49-F238E27FC236}">
                <a16:creationId xmlns:a16="http://schemas.microsoft.com/office/drawing/2014/main" id="{9A2FCBFD-14E8-600B-C3D1-C320C9363228}"/>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AOT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lang="en-US" sz="1000" b="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p:txBody>
          <a:bodyPr>
            <a:normAutofit/>
          </a:bodyPr>
          <a:lstStyle/>
          <a:p>
            <a:r>
              <a:rPr lang="nl-NL" dirty="0">
                <a:latin typeface="Pretendard SemiBold" panose="02000703000000020004" pitchFamily="50" charset="-127"/>
                <a:ea typeface="Pretendard SemiBold" panose="02000703000000020004" pitchFamily="50" charset="-127"/>
                <a:cs typeface="Pretendard SemiBold" panose="02000703000000020004" pitchFamily="50" charset="-127"/>
              </a:rPr>
              <a:t>.NET 8 </a:t>
            </a:r>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에서 제공하는 것</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grpSp>
        <p:nvGrpSpPr>
          <p:cNvPr id="23" name="Group 22">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descr="image">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0394" y="2163452"/>
              <a:ext cx="3571875" cy="2108465"/>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SDK </a:t>
            </a: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워크로드</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템플릿</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컴포넌트</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서비스 디스커버리</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대시보드</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로드</a:t>
            </a:r>
            <a:r>
              <a:rPr lang="en-US" altLang="ko-KR" sz="1800"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 </a:t>
            </a:r>
            <a:r>
              <a:rPr lang="ko-KR" altLang="en-US" sz="1800" dirty="0" err="1">
                <a:latin typeface="Pretendard SemiBold" panose="02000703000000020004" pitchFamily="50" charset="-127"/>
                <a:ea typeface="Pretendard SemiBold" panose="02000703000000020004" pitchFamily="50" charset="-127"/>
                <a:cs typeface="Pretendard SemiBold" panose="02000703000000020004" pitchFamily="50" charset="-127"/>
              </a:rPr>
              <a:t>메트릭</a:t>
            </a:r>
            <a:r>
              <a:rPr lang="en-US" altLang="ko-KR" sz="1800" dirty="0">
                <a:latin typeface="Pretendard SemiBold" panose="02000703000000020004" pitchFamily="50" charset="-127"/>
                <a:ea typeface="Pretendard SemiBold" panose="02000703000000020004" pitchFamily="50" charset="-127"/>
                <a:cs typeface="Pretendard SemiBold" panose="02000703000000020004" pitchFamily="50" charset="-127"/>
              </a:rPr>
              <a:t>,</a:t>
            </a: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 분산 </a:t>
            </a:r>
            <a:r>
              <a:rPr lang="ko-KR" altLang="en-US" sz="1800" dirty="0" err="1">
                <a:latin typeface="Pretendard SemiBold" panose="02000703000000020004" pitchFamily="50" charset="-127"/>
                <a:ea typeface="Pretendard SemiBold" panose="02000703000000020004" pitchFamily="50" charset="-127"/>
                <a:cs typeface="Pretendard SemiBold" panose="02000703000000020004" pitchFamily="50" charset="-127"/>
              </a:rPr>
              <a:t>트레이스</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명령어 하나로 실행</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en-US" altLang="ko-KR" sz="1800" dirty="0">
                <a:latin typeface="Pretendard SemiBold" panose="02000703000000020004" pitchFamily="50" charset="-127"/>
                <a:ea typeface="Pretendard SemiBold" panose="02000703000000020004" pitchFamily="50" charset="-127"/>
                <a:cs typeface="Pretendard SemiBold" panose="02000703000000020004" pitchFamily="50" charset="-127"/>
              </a:rPr>
              <a:t>C# </a:t>
            </a: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앱 토폴로지</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a:p>
            <a:pPr marL="0" indent="0" algn="ctr">
              <a:lnSpc>
                <a:spcPct val="100000"/>
              </a:lnSpc>
              <a:buNone/>
            </a:pPr>
            <a:r>
              <a:rPr lang="ko-KR" altLang="en-US" sz="1800" dirty="0">
                <a:latin typeface="Pretendard SemiBold" panose="02000703000000020004" pitchFamily="50" charset="-127"/>
                <a:ea typeface="Pretendard SemiBold" panose="02000703000000020004" pitchFamily="50" charset="-127"/>
                <a:cs typeface="Pretendard SemiBold" panose="02000703000000020004" pitchFamily="50" charset="-127"/>
              </a:rPr>
              <a:t>클라우드 배포</a:t>
            </a:r>
            <a:endParaRPr lang="en-US" sz="1800"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4" name="TextBox 3">
            <a:extLst>
              <a:ext uri="{FF2B5EF4-FFF2-40B4-BE49-F238E27FC236}">
                <a16:creationId xmlns:a16="http://schemas.microsoft.com/office/drawing/2014/main" id="{33AA3AC6-EB63-8106-0451-A100F71CF5DA}"/>
              </a:ext>
            </a:extLst>
          </p:cNvPr>
          <p:cNvSpPr txBox="1"/>
          <p:nvPr/>
        </p:nvSpPr>
        <p:spPr>
          <a:xfrm>
            <a:off x="518615"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Easy to get started</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Pretendard SemiBold" panose="02000703000000020004" pitchFamily="50" charset="-127"/>
                <a:ea typeface="Pretendard SemiBold" panose="02000703000000020004" pitchFamily="50" charset="-127"/>
                <a:cs typeface="Pretendard SemiBold" panose="02000703000000020004" pitchFamily="50" charset="-127"/>
              </a:rPr>
              <a:t>쉬운 시작</a:t>
            </a:r>
            <a:endPar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Easy to build</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Pretendard SemiBold" panose="02000703000000020004" pitchFamily="50" charset="-127"/>
                <a:ea typeface="Pretendard SemiBold" panose="02000703000000020004" pitchFamily="50" charset="-127"/>
                <a:cs typeface="Pretendard SemiBold" panose="02000703000000020004" pitchFamily="50" charset="-127"/>
              </a:rPr>
              <a:t>쉬운 개발</a:t>
            </a:r>
            <a:endPar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710919"/>
            <a:ext cx="3233955" cy="952143"/>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Easy to deploy</a:t>
            </a:r>
          </a:p>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200" kern="0" spc="-150" dirty="0">
                <a:latin typeface="Pretendard SemiBold" panose="02000703000000020004" pitchFamily="50" charset="-127"/>
                <a:ea typeface="Pretendard SemiBold" panose="02000703000000020004" pitchFamily="50" charset="-127"/>
                <a:cs typeface="Pretendard SemiBold" panose="02000703000000020004" pitchFamily="50" charset="-127"/>
              </a:rPr>
              <a:t>쉬운 배포</a:t>
            </a:r>
            <a:endParaRPr kumimoji="0" lang="en-US" sz="2200"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p:bldP spid="4" grpId="0" animBg="1"/>
      <p:bldP spid="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0668383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dirty="0"/>
              <a:t>Q&amp;A</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1500187"/>
          </a:xfrm>
        </p:spPr>
        <p:txBody>
          <a:bodyPr/>
          <a:lstStyle/>
          <a:p>
            <a:r>
              <a:rPr lang="en-US" dirty="0"/>
              <a:t>.NET Aspire – Starter Project</a:t>
            </a:r>
          </a:p>
        </p:txBody>
      </p:sp>
    </p:spTree>
    <p:extLst>
      <p:ext uri="{BB962C8B-B14F-4D97-AF65-F5344CB8AC3E}">
        <p14:creationId xmlns:p14="http://schemas.microsoft.com/office/powerpoint/2010/main" val="35123865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200" b="1"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어떤 앱이든 추가 가능</a:t>
            </a:r>
            <a:endParaRPr kumimoji="0" lang="en-US" sz="2200" b="1"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200" b="1"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모두의 </a:t>
            </a:r>
            <a:r>
              <a:rPr kumimoji="0" lang="en-US" sz="2200" b="1"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.NET Aspire</a:t>
            </a:r>
            <a:r>
              <a:rPr kumimoji="0" lang="en-US" sz="2200" b="1" u="none" strike="noStrike" kern="0" cap="none" spc="-150" normalizeH="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a:t>
            </a:r>
            <a:endParaRPr kumimoji="0" lang="en-US" sz="2200" b="1" u="none" strike="noStrike" kern="0" cap="none" spc="-150" normalizeH="0" baseline="0" noProof="0" dirty="0">
              <a:ln>
                <a:noFill/>
              </a:ln>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3" name="TextBox 2">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A cloud ready stack for building observable,</a:t>
            </a:r>
            <a:b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000" b="1" kern="0">
                <a:ln w="3175">
                  <a:noFill/>
                </a:ln>
                <a:solidFill>
                  <a:srgbClr val="FFFFFF"/>
                </a:solidFill>
                <a:latin typeface="Open Sans ExtraBold" panose="020B0606030504020204" pitchFamily="34" charset="0"/>
                <a:ea typeface="Open Sans ExtraBold" panose="020B0606030504020204" pitchFamily="34" charset="0"/>
                <a:cs typeface="Open Sans ExtraBold" panose="020B0606030504020204" pitchFamily="34" charset="0"/>
              </a:rPr>
              <a:t> production ready, distributed applications</a:t>
            </a:r>
          </a:p>
        </p:txBody>
      </p:sp>
      <p:pic>
        <p:nvPicPr>
          <p:cNvPr id="5" name="Picture 4">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Components</a:t>
            </a:r>
          </a:p>
        </p:txBody>
      </p:sp>
    </p:spTree>
    <p:extLst>
      <p:ext uri="{BB962C8B-B14F-4D97-AF65-F5344CB8AC3E}">
        <p14:creationId xmlns:p14="http://schemas.microsoft.com/office/powerpoint/2010/main" val="299811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61" grpId="0" animBg="1"/>
      <p:bldP spid="4" grpId="0" animBg="1"/>
      <p:bldP spid="4" grpId="1"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3326CE4-11BA-D8C8-9A4F-8E8E2F307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579D34-F450-D78C-6D5B-EABF1B1CB527}"/>
              </a:ext>
            </a:extLst>
          </p:cNvPr>
          <p:cNvSpPr txBox="1"/>
          <p:nvPr/>
        </p:nvSpPr>
        <p:spPr>
          <a:xfrm>
            <a:off x="7353299" y="6058290"/>
            <a:ext cx="6172200" cy="523220"/>
          </a:xfrm>
          <a:prstGeom prst="rect">
            <a:avLst/>
          </a:prstGeom>
          <a:noFill/>
        </p:spPr>
        <p:txBody>
          <a:bodyPr wrap="square">
            <a:spAutoFit/>
          </a:bodyPr>
          <a:lstStyle/>
          <a:p>
            <a:r>
              <a:rPr lang="en-US" sz="2800" dirty="0">
                <a:solidFill>
                  <a:schemeClr val="bg1"/>
                </a:solidFill>
              </a:rPr>
              <a:t>aka.ms/dotnetAspireDevDay</a:t>
            </a:r>
          </a:p>
        </p:txBody>
      </p:sp>
    </p:spTree>
    <p:extLst>
      <p:ext uri="{BB962C8B-B14F-4D97-AF65-F5344CB8AC3E}">
        <p14:creationId xmlns:p14="http://schemas.microsoft.com/office/powerpoint/2010/main" val="2105493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EB8B77-DB0B-A096-3755-E9D22DB5A2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525051"/>
            <a:ext cx="5914192" cy="1588192"/>
          </a:xfrm>
          <a:prstGeom prst="rect">
            <a:avLst/>
          </a:prstGeom>
        </p:spPr>
      </p:pic>
      <p:sp>
        <p:nvSpPr>
          <p:cNvPr id="8" name="TextBox 7">
            <a:extLst>
              <a:ext uri="{FF2B5EF4-FFF2-40B4-BE49-F238E27FC236}">
                <a16:creationId xmlns:a16="http://schemas.microsoft.com/office/drawing/2014/main" id="{C4A56C80-4694-5BC4-FB23-E3784D0F1FB4}"/>
              </a:ext>
            </a:extLst>
          </p:cNvPr>
          <p:cNvSpPr txBox="1"/>
          <p:nvPr/>
        </p:nvSpPr>
        <p:spPr>
          <a:xfrm>
            <a:off x="869294"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Learning Resources</a:t>
            </a:r>
          </a:p>
        </p:txBody>
      </p:sp>
      <p:sp>
        <p:nvSpPr>
          <p:cNvPr id="9" name="TextBox 8">
            <a:extLst>
              <a:ext uri="{FF2B5EF4-FFF2-40B4-BE49-F238E27FC236}">
                <a16:creationId xmlns:a16="http://schemas.microsoft.com/office/drawing/2014/main" id="{E5E9AAD3-85A0-5265-DD45-C673331DDB45}"/>
              </a:ext>
            </a:extLst>
          </p:cNvPr>
          <p:cNvSpPr txBox="1"/>
          <p:nvPr/>
        </p:nvSpPr>
        <p:spPr>
          <a:xfrm>
            <a:off x="86929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Documentation</a:t>
            </a:r>
          </a:p>
        </p:txBody>
      </p:sp>
      <p:sp>
        <p:nvSpPr>
          <p:cNvPr id="3" name="TextBox 2">
            <a:extLst>
              <a:ext uri="{FF2B5EF4-FFF2-40B4-BE49-F238E27FC236}">
                <a16:creationId xmlns:a16="http://schemas.microsoft.com/office/drawing/2014/main" id="{CADD0792-E2E9-711C-B1B3-BD911B33F6FA}"/>
              </a:ext>
            </a:extLst>
          </p:cNvPr>
          <p:cNvSpPr txBox="1"/>
          <p:nvPr/>
        </p:nvSpPr>
        <p:spPr>
          <a:xfrm>
            <a:off x="868377" y="3216956"/>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10" name="TextBox 9">
            <a:extLst>
              <a:ext uri="{FF2B5EF4-FFF2-40B4-BE49-F238E27FC236}">
                <a16:creationId xmlns:a16="http://schemas.microsoft.com/office/drawing/2014/main" id="{02919DBF-B084-ED91-351E-5AA82F120742}"/>
              </a:ext>
            </a:extLst>
          </p:cNvPr>
          <p:cNvSpPr txBox="1"/>
          <p:nvPr/>
        </p:nvSpPr>
        <p:spPr>
          <a:xfrm>
            <a:off x="138627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aka.ms/dotnet-aspire</a:t>
            </a:r>
          </a:p>
        </p:txBody>
      </p:sp>
      <p:sp>
        <p:nvSpPr>
          <p:cNvPr id="12" name="TextBox 11">
            <a:extLst>
              <a:ext uri="{FF2B5EF4-FFF2-40B4-BE49-F238E27FC236}">
                <a16:creationId xmlns:a16="http://schemas.microsoft.com/office/drawing/2014/main" id="{4622C7B2-AF66-B657-7BC4-88E1899B5817}"/>
              </a:ext>
            </a:extLst>
          </p:cNvPr>
          <p:cNvSpPr txBox="1"/>
          <p:nvPr/>
        </p:nvSpPr>
        <p:spPr>
          <a:xfrm>
            <a:off x="4627893" y="5849747"/>
            <a:ext cx="2716937" cy="761555"/>
          </a:xfrm>
          <a:prstGeom prst="rect">
            <a:avLst/>
          </a:prstGeom>
          <a:noFill/>
        </p:spPr>
        <p:txBody>
          <a:bodyPr wrap="square"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a:p>
            <a:pPr marL="0" marR="0" lvl="0" indent="0" defTabSz="914400" rtl="0" eaLnBrk="1" fontAlgn="auto" latinLnBrk="0" hangingPunct="1">
              <a:lnSpc>
                <a:spcPct val="130000"/>
              </a:lnSpc>
              <a:spcBef>
                <a:spcPts val="0"/>
              </a:spcBef>
              <a:spcAft>
                <a:spcPts val="0"/>
              </a:spcAft>
              <a:buClrTx/>
              <a:buSzTx/>
              <a:buFontTx/>
              <a:buNone/>
              <a:tabLst/>
              <a:defRPr/>
            </a:pPr>
            <a:r>
              <a:rPr kumimoji="0" lang="en-US" sz="1765" b="0" i="0" u="none" strike="noStrike" kern="1200" cap="none" spc="0" normalizeH="0" baseline="0" noProof="0">
                <a:ln>
                  <a:noFill/>
                </a:ln>
                <a:effectLst/>
                <a:uLnTx/>
                <a:uFillTx/>
                <a:latin typeface="Segoe UI Light"/>
                <a:ea typeface="+mn-ea"/>
                <a:cs typeface="Arial"/>
              </a:rPr>
              <a:t>/@Account</a:t>
            </a:r>
          </a:p>
        </p:txBody>
      </p:sp>
      <p:pic>
        <p:nvPicPr>
          <p:cNvPr id="13" name="Picture 2">
            <a:extLst>
              <a:ext uri="{FF2B5EF4-FFF2-40B4-BE49-F238E27FC236}">
                <a16:creationId xmlns:a16="http://schemas.microsoft.com/office/drawing/2014/main" id="{D1F78E58-41E9-6002-976C-5862671D07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p:blipFill>
        <p:spPr bwMode="auto">
          <a:xfrm>
            <a:off x="4196709" y="5931684"/>
            <a:ext cx="319521" cy="326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ee the source image">
            <a:extLst>
              <a:ext uri="{FF2B5EF4-FFF2-40B4-BE49-F238E27FC236}">
                <a16:creationId xmlns:a16="http://schemas.microsoft.com/office/drawing/2014/main" id="{A1CC3244-9635-AFD9-9AB3-946C76F8729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40876" y="6238820"/>
            <a:ext cx="431185" cy="4311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0ED0DE-96E1-28B3-1ED2-B34DD147E6D7}"/>
              </a:ext>
            </a:extLst>
          </p:cNvPr>
          <p:cNvSpPr txBox="1"/>
          <p:nvPr/>
        </p:nvSpPr>
        <p:spPr>
          <a:xfrm>
            <a:off x="363533" y="5955004"/>
            <a:ext cx="1889684" cy="615553"/>
          </a:xfrm>
          <a:prstGeom prst="rect">
            <a:avLst/>
          </a:prstGeom>
          <a:noFill/>
        </p:spPr>
        <p:txBody>
          <a:bodyPr wrap="none" lIns="0" tIns="0" rIns="0" bIns="0" rtlCol="0">
            <a:spAutoFit/>
          </a:bodyPr>
          <a:lstStyle/>
          <a:p>
            <a:pPr algn="l"/>
            <a:r>
              <a:rPr lang="en-US" sz="2000" b="1" dirty="0"/>
              <a:t>Presenter Name</a:t>
            </a:r>
          </a:p>
          <a:p>
            <a:pPr algn="l"/>
            <a:r>
              <a:rPr lang="en-US" sz="2000" dirty="0"/>
              <a:t>Company Name</a:t>
            </a:r>
          </a:p>
        </p:txBody>
      </p:sp>
      <p:sp>
        <p:nvSpPr>
          <p:cNvPr id="2" name="TextBox 1">
            <a:extLst>
              <a:ext uri="{FF2B5EF4-FFF2-40B4-BE49-F238E27FC236}">
                <a16:creationId xmlns:a16="http://schemas.microsoft.com/office/drawing/2014/main" id="{84BA3CDE-AB09-E9F4-647F-82208B1EAB5C}"/>
              </a:ext>
            </a:extLst>
          </p:cNvPr>
          <p:cNvSpPr txBox="1"/>
          <p:nvPr/>
        </p:nvSpPr>
        <p:spPr>
          <a:xfrm>
            <a:off x="6364811" y="2419306"/>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.NET Aspire Videos</a:t>
            </a:r>
          </a:p>
        </p:txBody>
      </p:sp>
      <p:sp>
        <p:nvSpPr>
          <p:cNvPr id="5" name="TextBox 4">
            <a:extLst>
              <a:ext uri="{FF2B5EF4-FFF2-40B4-BE49-F238E27FC236}">
                <a16:creationId xmlns:a16="http://schemas.microsoft.com/office/drawing/2014/main" id="{D15BC07E-51F0-2DDD-686B-0370530AE6DC}"/>
              </a:ext>
            </a:extLst>
          </p:cNvPr>
          <p:cNvSpPr txBox="1"/>
          <p:nvPr/>
        </p:nvSpPr>
        <p:spPr>
          <a:xfrm>
            <a:off x="7034650" y="3216956"/>
            <a:ext cx="34152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aka.ms/aspire/videos</a:t>
            </a:r>
          </a:p>
        </p:txBody>
      </p:sp>
      <p:sp>
        <p:nvSpPr>
          <p:cNvPr id="11" name="TextBox 10">
            <a:extLst>
              <a:ext uri="{FF2B5EF4-FFF2-40B4-BE49-F238E27FC236}">
                <a16:creationId xmlns:a16="http://schemas.microsoft.com/office/drawing/2014/main" id="{F4C45EC9-41A6-E938-B46E-8319DF794F12}"/>
              </a:ext>
            </a:extLst>
          </p:cNvPr>
          <p:cNvSpPr txBox="1"/>
          <p:nvPr/>
        </p:nvSpPr>
        <p:spPr>
          <a:xfrm>
            <a:off x="6428784" y="4009830"/>
            <a:ext cx="4753963"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Engage with team on GitHub</a:t>
            </a:r>
          </a:p>
        </p:txBody>
      </p:sp>
      <p:sp>
        <p:nvSpPr>
          <p:cNvPr id="16" name="TextBox 15">
            <a:extLst>
              <a:ext uri="{FF2B5EF4-FFF2-40B4-BE49-F238E27FC236}">
                <a16:creationId xmlns:a16="http://schemas.microsoft.com/office/drawing/2014/main" id="{2EB9B665-8ED8-2096-DA66-D1AD068732FF}"/>
              </a:ext>
            </a:extLst>
          </p:cNvPr>
          <p:cNvSpPr txBox="1"/>
          <p:nvPr/>
        </p:nvSpPr>
        <p:spPr>
          <a:xfrm>
            <a:off x="6945764" y="4807480"/>
            <a:ext cx="3720002"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github.com/dotnet/aspire</a:t>
            </a:r>
          </a:p>
        </p:txBody>
      </p:sp>
    </p:spTree>
    <p:extLst>
      <p:ext uri="{BB962C8B-B14F-4D97-AF65-F5344CB8AC3E}">
        <p14:creationId xmlns:p14="http://schemas.microsoft.com/office/powerpoint/2010/main" val="1878715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0.04607 L 0 -1.11111E-6 " pathEditMode="relative" rAng="0" ptsTypes="AA">
                                      <p:cBhvr>
                                        <p:cTn id="9" dur="500" fill="hold"/>
                                        <p:tgtEl>
                                          <p:spTgt spid="7"/>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0"/>
                                  </p:stCondLst>
                                  <p:childTnLst>
                                    <p:animMotion origin="layout" path="M 3.95833E-6 0.04606 L 3.95833E-6 2.59259E-6 " pathEditMode="relative" rAng="0" ptsTypes="AA">
                                      <p:cBhvr>
                                        <p:cTn id="15" dur="500" fill="hold"/>
                                        <p:tgtEl>
                                          <p:spTgt spid="8"/>
                                        </p:tgtEl>
                                        <p:attrNameLst>
                                          <p:attrName>ppt_x</p:attrName>
                                          <p:attrName>ppt_y</p:attrName>
                                        </p:attrNameLst>
                                      </p:cBhvr>
                                      <p:rCtr x="0" y="-2315"/>
                                    </p:animMotion>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grpId="1" nodeType="withEffect">
                                  <p:stCondLst>
                                    <p:cond delay="0"/>
                                  </p:stCondLst>
                                  <p:childTnLst>
                                    <p:animMotion origin="layout" path="M 4.16667E-6 0.04606 L 4.16667E-6 1.85185E-6 " pathEditMode="relative" rAng="0" ptsTypes="AA">
                                      <p:cBhvr>
                                        <p:cTn id="20" dur="500" fill="hold"/>
                                        <p:tgtEl>
                                          <p:spTgt spid="3"/>
                                        </p:tgtEl>
                                        <p:attrNameLst>
                                          <p:attrName>ppt_x</p:attrName>
                                          <p:attrName>ppt_y</p:attrName>
                                        </p:attrNameLst>
                                      </p:cBhvr>
                                      <p:rCtr x="0" y="-2315"/>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0"/>
                                  </p:stCondLst>
                                  <p:childTnLst>
                                    <p:animMotion origin="layout" path="M 3.95833E-6 0.04607 L 3.95833E-6 -1.85185E-6 " pathEditMode="relative" rAng="0" ptsTypes="AA">
                                      <p:cBhvr>
                                        <p:cTn id="26" dur="500" fill="hold"/>
                                        <p:tgtEl>
                                          <p:spTgt spid="9"/>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grpId="1" nodeType="withEffect">
                                  <p:stCondLst>
                                    <p:cond delay="0"/>
                                  </p:stCondLst>
                                  <p:childTnLst>
                                    <p:animMotion origin="layout" path="M 3.95833E-6 0.04607 L 3.95833E-6 -2.59259E-6 " pathEditMode="relative" rAng="0" ptsTypes="AA">
                                      <p:cBhvr>
                                        <p:cTn id="31" dur="500" fill="hold"/>
                                        <p:tgtEl>
                                          <p:spTgt spid="10"/>
                                        </p:tgtEl>
                                        <p:attrNameLst>
                                          <p:attrName>ppt_x</p:attrName>
                                          <p:attrName>ppt_y</p:attrName>
                                        </p:attrNameLst>
                                      </p:cBhvr>
                                      <p:rCtr x="0" y="-2315"/>
                                    </p:animMotion>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2.70833E-6 0.04606 L 2.70833E-6 2.59259E-6 " pathEditMode="relative" rAng="0" ptsTypes="AA">
                                      <p:cBhvr>
                                        <p:cTn id="37" dur="500" fill="hold"/>
                                        <p:tgtEl>
                                          <p:spTgt spid="2"/>
                                        </p:tgtEl>
                                        <p:attrNameLst>
                                          <p:attrName>ppt_x</p:attrName>
                                          <p:attrName>ppt_y</p:attrName>
                                        </p:attrNameLst>
                                      </p:cBhvr>
                                      <p:rCtr x="0" y="-2315"/>
                                    </p:animMotion>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decel="100000" fill="hold" grpId="1" nodeType="withEffect">
                                  <p:stCondLst>
                                    <p:cond delay="0"/>
                                  </p:stCondLst>
                                  <p:childTnLst>
                                    <p:animMotion origin="layout" path="M 2.70833E-6 0.04606 L 2.70833E-6 1.85185E-6 " pathEditMode="relative" rAng="0" ptsTypes="AA">
                                      <p:cBhvr>
                                        <p:cTn id="42" dur="500" fill="hold"/>
                                        <p:tgtEl>
                                          <p:spTgt spid="5"/>
                                        </p:tgtEl>
                                        <p:attrNameLst>
                                          <p:attrName>ppt_x</p:attrName>
                                          <p:attrName>ppt_y</p:attrName>
                                        </p:attrNameLst>
                                      </p:cBhvr>
                                      <p:rCtr x="0" y="-2315"/>
                                    </p:animMotion>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42" presetClass="path" presetSubtype="0" decel="100000" fill="hold" grpId="1" nodeType="withEffect">
                                  <p:stCondLst>
                                    <p:cond delay="0"/>
                                  </p:stCondLst>
                                  <p:childTnLst>
                                    <p:animMotion origin="layout" path="M 4.375E-6 0.04607 L 4.375E-6 -1.85185E-6 " pathEditMode="relative" rAng="0" ptsTypes="AA">
                                      <p:cBhvr>
                                        <p:cTn id="48" dur="500" fill="hold"/>
                                        <p:tgtEl>
                                          <p:spTgt spid="11"/>
                                        </p:tgtEl>
                                        <p:attrNameLst>
                                          <p:attrName>ppt_x</p:attrName>
                                          <p:attrName>ppt_y</p:attrName>
                                        </p:attrNameLst>
                                      </p:cBhvr>
                                      <p:rCtr x="0" y="-2315"/>
                                    </p:animMotion>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42" presetClass="path" presetSubtype="0" decel="100000" fill="hold" grpId="1" nodeType="withEffect">
                                  <p:stCondLst>
                                    <p:cond delay="0"/>
                                  </p:stCondLst>
                                  <p:childTnLst>
                                    <p:animMotion origin="layout" path="M 4.375E-6 0.04607 L 4.375E-6 -2.59259E-6 " pathEditMode="relative" rAng="0" ptsTypes="AA">
                                      <p:cBhvr>
                                        <p:cTn id="53" dur="500" fill="hold"/>
                                        <p:tgtEl>
                                          <p:spTgt spid="1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3" grpId="0"/>
      <p:bldP spid="3" grpId="1"/>
      <p:bldP spid="10" grpId="0"/>
      <p:bldP spid="10" grpId="1"/>
      <p:bldP spid="2" grpId="0" animBg="1"/>
      <p:bldP spid="2" grpId="1" animBg="1"/>
      <p:bldP spid="5" grpId="0"/>
      <p:bldP spid="5" grpId="1"/>
      <p:bldP spid="11" grpId="0" animBg="1"/>
      <p:bldP spid="11" grpId="1"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164558"/>
              <a:ext cx="8585802" cy="1838473"/>
              <a:chOff x="1848518" y="3164558"/>
              <a:chExt cx="8585802" cy="1838473"/>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3987368"/>
                <a:ext cx="1824232" cy="707886"/>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Complex</a:t>
                </a:r>
              </a:p>
              <a:p>
                <a:pPr lvl="0" algn="ctr" defTabSz="914367" fontAlgn="base">
                  <a:spcBef>
                    <a:spcPct val="0"/>
                  </a:spcBef>
                  <a:spcAft>
                    <a:spcPct val="0"/>
                  </a:spcAf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복잡합니다</a:t>
                </a:r>
                <a:endPar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398736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dirty="0">
                    <a:latin typeface="Pretendard SemiBold" panose="02000703000000020004" pitchFamily="50" charset="-127"/>
                    <a:ea typeface="Pretendard SemiBold" panose="02000703000000020004" pitchFamily="50" charset="-127"/>
                    <a:cs typeface="Pretendard SemiBold" panose="02000703000000020004" pitchFamily="50" charset="-127"/>
                  </a:rPr>
                  <a:t>Getting Started</a:t>
                </a:r>
              </a:p>
              <a:p>
                <a:r>
                  <a:rPr lang="ko-KR" altLang="en-US" dirty="0">
                    <a:latin typeface="Pretendard SemiBold" panose="02000703000000020004" pitchFamily="50" charset="-127"/>
                    <a:ea typeface="Pretendard SemiBold" panose="02000703000000020004" pitchFamily="50" charset="-127"/>
                    <a:cs typeface="Pretendard SemiBold" panose="02000703000000020004" pitchFamily="50" charset="-127"/>
                  </a:rPr>
                  <a:t>어디서 시작하죠</a:t>
                </a:r>
                <a:r>
                  <a:rPr lang="en-US" altLang="ko-KR" dirty="0">
                    <a:latin typeface="Pretendard SemiBold" panose="02000703000000020004" pitchFamily="50" charset="-127"/>
                    <a:ea typeface="Pretendard SemiBold" panose="02000703000000020004" pitchFamily="50" charset="-127"/>
                    <a:cs typeface="Pretendard SemiBold" panose="02000703000000020004" pitchFamily="50" charset="-127"/>
                  </a:rPr>
                  <a:t>?</a:t>
                </a:r>
                <a:endParaRPr lang="en-US" dirty="0">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3987368"/>
                <a:ext cx="1824232" cy="1015663"/>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Choices</a:t>
                </a:r>
              </a:p>
              <a:p>
                <a:pPr lvl="0" algn="ctr" defTabSz="914367" fontAlgn="base">
                  <a:spcBef>
                    <a:spcPct val="0"/>
                  </a:spcBef>
                  <a:spcAft>
                    <a:spcPct val="0"/>
                  </a:spcAf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선택지가 많습니다</a:t>
                </a:r>
                <a:endPar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3987368"/>
                <a:ext cx="2011998" cy="1015663"/>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Paved Path</a:t>
                </a:r>
              </a:p>
              <a:p>
                <a:pPr lvl="0" algn="ctr" defTabSz="914367" fontAlgn="base">
                  <a:spcBef>
                    <a:spcPct val="0"/>
                  </a:spcBef>
                  <a:spcAft>
                    <a:spcPct val="0"/>
                  </a:spcAft>
                  <a:defRPr/>
                </a:pPr>
                <a:r>
                  <a:rPr lang="ko-KR" alt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권장 옵션이 있다면</a:t>
                </a:r>
                <a:r>
                  <a:rPr lang="en-US" altLang="ko-KR"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rPr>
                  <a:t>…</a:t>
                </a:r>
                <a:endParaRPr lang="en-US" sz="2000" kern="0" dirty="0">
                  <a:ln w="3175">
                    <a:noFill/>
                  </a:ln>
                  <a:solidFill>
                    <a:srgbClr val="3A20A0"/>
                  </a:solidFill>
                  <a:latin typeface="Pretendard SemiBold" panose="02000703000000020004" pitchFamily="50" charset="-127"/>
                  <a:ea typeface="Pretendard SemiBold" panose="02000703000000020004" pitchFamily="50" charset="-127"/>
                  <a:cs typeface="Pretendard SemiBold" panose="02000703000000020004" pitchFamily="50" charset="-127"/>
                </a:endParaRP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16455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16455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16455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16455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ko-KR" altLang="en-US" sz="2400" b="0" u="none" strike="noStrike" kern="0" cap="none" spc="0" normalizeH="0" baseline="0" noProof="0" dirty="0">
                <a:ln w="3175">
                  <a:noFill/>
                </a:ln>
                <a:solidFill>
                  <a:srgbClr val="FFFFFF"/>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하지만 여전히 쉽지 않습니다</a:t>
            </a:r>
            <a:r>
              <a:rPr kumimoji="0" lang="en-US" sz="2400" b="0" u="none" strike="noStrike" kern="0" cap="none" spc="0" normalizeH="0" noProof="0" dirty="0">
                <a:ln w="3175">
                  <a:noFill/>
                </a:ln>
                <a:solidFill>
                  <a:srgbClr val="FFFFFF"/>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 </a:t>
            </a:r>
            <a:r>
              <a:rPr kumimoji="0" lang="en-US" sz="2400" b="0" u="none" strike="noStrike" kern="0" cap="none" spc="0" normalizeH="0" baseline="0" noProof="0" dirty="0">
                <a:ln w="3175">
                  <a:noFill/>
                </a:ln>
                <a:solidFill>
                  <a:srgbClr val="FFFFFF"/>
                </a:solidFill>
                <a:effectLst/>
                <a:uLnTx/>
                <a:uFillTx/>
                <a:latin typeface="Pretendard SemiBold" panose="02000703000000020004" pitchFamily="50" charset="-127"/>
                <a:ea typeface="Pretendard SemiBold" panose="02000703000000020004" pitchFamily="50" charset="-127"/>
                <a:cs typeface="Pretendard SemiBold" panose="02000703000000020004" pitchFamily="50" charset="-127"/>
              </a:rPr>
              <a:t>🙁</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7 L 0 -1.11111E-6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cloud ready</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stack for building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observable</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t>
            </a:r>
            <a:b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b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production ready</a:t>
            </a: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rgbClr val="FFFF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distributed</a:t>
            </a:r>
            <a:r>
              <a:rPr kumimoji="0" lang="en-US" sz="2000" b="1" i="0" u="none" strike="noStrike" kern="0" cap="none" spc="0" normalizeH="0" baseline="0" noProof="0" dirty="0">
                <a:ln w="3175">
                  <a:noFill/>
                </a:ln>
                <a:solidFill>
                  <a:srgbClr val="FF0000"/>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 </a:t>
            </a:r>
            <a:r>
              <a:rPr kumimoji="0" lang="en-US" sz="2000" b="1" i="0" u="none" strike="noStrike" kern="0" cap="none" spc="0" normalizeH="0" baseline="0" noProof="0" dirty="0">
                <a:ln w="3175">
                  <a:noFill/>
                </a:ln>
                <a:solidFill>
                  <a:schemeClr val="bg1"/>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applications</a:t>
            </a: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75DF5453-406C-6102-8ED9-1BE46DE61F17}"/>
              </a:ext>
            </a:extLst>
          </p:cNvPr>
          <p:cNvSpPr txBox="1"/>
          <p:nvPr/>
        </p:nvSpPr>
        <p:spPr>
          <a:xfrm>
            <a:off x="2120900" y="4431910"/>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b="0" dirty="0">
                <a:solidFill>
                  <a:srgbClr val="FFFF00"/>
                </a:solidFill>
                <a:latin typeface="Pretendard ExtraBold" panose="02000903000000020004" pitchFamily="50" charset="-127"/>
                <a:ea typeface="Pretendard ExtraBold" panose="02000903000000020004" pitchFamily="50" charset="-127"/>
                <a:cs typeface="Pretendard ExtraBold" panose="02000903000000020004" pitchFamily="50" charset="-127"/>
              </a:rPr>
              <a:t>관측 가능</a:t>
            </a:r>
            <a:r>
              <a:rPr lang="ko-KR" altLang="en-US" sz="2000" b="0" dirty="0">
                <a:latin typeface="Pretendard ExtraBold" panose="02000903000000020004" pitchFamily="50" charset="-127"/>
                <a:ea typeface="Pretendard ExtraBold" panose="02000903000000020004" pitchFamily="50" charset="-127"/>
                <a:cs typeface="Pretendard ExtraBold" panose="02000903000000020004" pitchFamily="50" charset="-127"/>
              </a:rPr>
              <a:t>하고 </a:t>
            </a:r>
            <a:r>
              <a:rPr lang="ko-KR" altLang="en-US" sz="2000" b="0" dirty="0">
                <a:solidFill>
                  <a:srgbClr val="FFFF00"/>
                </a:solidFill>
                <a:latin typeface="Pretendard ExtraBold" panose="02000903000000020004" pitchFamily="50" charset="-127"/>
                <a:ea typeface="Pretendard ExtraBold" panose="02000903000000020004" pitchFamily="50" charset="-127"/>
                <a:cs typeface="Pretendard ExtraBold" panose="02000903000000020004" pitchFamily="50" charset="-127"/>
              </a:rPr>
              <a:t>프로덕션으로 곧바로 배포 가능</a:t>
            </a:r>
            <a:r>
              <a:rPr lang="ko-KR" altLang="en-US" sz="2000" b="0" dirty="0">
                <a:latin typeface="Pretendard ExtraBold" panose="02000903000000020004" pitchFamily="50" charset="-127"/>
                <a:ea typeface="Pretendard ExtraBold" panose="02000903000000020004" pitchFamily="50" charset="-127"/>
                <a:cs typeface="Pretendard ExtraBold" panose="02000903000000020004" pitchFamily="50" charset="-127"/>
              </a:rPr>
              <a:t>한 </a:t>
            </a:r>
            <a:r>
              <a:rPr lang="ko-KR" altLang="en-US" sz="2000" b="0" dirty="0">
                <a:solidFill>
                  <a:srgbClr val="FFFF00"/>
                </a:solidFill>
                <a:latin typeface="Pretendard ExtraBold" panose="02000903000000020004" pitchFamily="50" charset="-127"/>
                <a:ea typeface="Pretendard ExtraBold" panose="02000903000000020004" pitchFamily="50" charset="-127"/>
                <a:cs typeface="Pretendard ExtraBold" panose="02000903000000020004" pitchFamily="50" charset="-127"/>
              </a:rPr>
              <a:t>분산형</a:t>
            </a:r>
            <a:r>
              <a:rPr lang="ko-KR" altLang="en-US" sz="2000" b="0" dirty="0">
                <a:latin typeface="Pretendard ExtraBold" panose="02000903000000020004" pitchFamily="50" charset="-127"/>
                <a:ea typeface="Pretendard ExtraBold" panose="02000903000000020004" pitchFamily="50" charset="-127"/>
                <a:cs typeface="Pretendard ExtraBold" panose="02000903000000020004" pitchFamily="50" charset="-127"/>
              </a:rPr>
              <a:t> 애플리케이션을 만들어 주는 </a:t>
            </a:r>
            <a:r>
              <a:rPr lang="ko-KR" altLang="en-US" sz="2000" b="0" dirty="0">
                <a:solidFill>
                  <a:srgbClr val="FFFF00"/>
                </a:solidFill>
                <a:latin typeface="Pretendard ExtraBold" panose="02000903000000020004" pitchFamily="50" charset="-127"/>
                <a:ea typeface="Pretendard ExtraBold" panose="02000903000000020004" pitchFamily="50" charset="-127"/>
                <a:cs typeface="Pretendard ExtraBold" panose="02000903000000020004" pitchFamily="50" charset="-127"/>
              </a:rPr>
              <a:t>클라우드 친화적</a:t>
            </a:r>
            <a:r>
              <a:rPr lang="ko-KR" altLang="en-US" sz="2000" b="0" dirty="0">
                <a:latin typeface="Pretendard ExtraBold" panose="02000903000000020004" pitchFamily="50" charset="-127"/>
                <a:ea typeface="Pretendard ExtraBold" panose="02000903000000020004" pitchFamily="50" charset="-127"/>
                <a:cs typeface="Pretendard ExtraBold" panose="02000903000000020004" pitchFamily="50" charset="-127"/>
              </a:rPr>
              <a:t>인 개발 스택</a:t>
            </a:r>
            <a:endParaRPr kumimoji="0" lang="en-US" sz="2000" b="0" u="none" strike="noStrike" kern="0" cap="none" spc="0" normalizeH="0" baseline="0" noProof="0" dirty="0">
              <a:ln w="3175">
                <a:noFill/>
              </a:ln>
              <a:solidFill>
                <a:schemeClr val="bg1"/>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7.40741E-7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0E93F-3424-BCEB-18A3-3226DF479D13}"/>
              </a:ext>
            </a:extLst>
          </p:cNvPr>
          <p:cNvSpPr txBox="1"/>
          <p:nvPr/>
        </p:nvSpPr>
        <p:spPr>
          <a:xfrm>
            <a:off x="2120900" y="33400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endParaRPr>
          </a:p>
        </p:txBody>
      </p:sp>
      <p:pic>
        <p:nvPicPr>
          <p:cNvPr id="9" name="Picture 8">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378442"/>
            <a:ext cx="5425910" cy="1457070"/>
          </a:xfrm>
          <a:prstGeom prst="rect">
            <a:avLst/>
          </a:prstGeom>
        </p:spPr>
      </p:pic>
      <p:sp>
        <p:nvSpPr>
          <p:cNvPr id="2" name="TextBox 1">
            <a:extLst>
              <a:ext uri="{FF2B5EF4-FFF2-40B4-BE49-F238E27FC236}">
                <a16:creationId xmlns:a16="http://schemas.microsoft.com/office/drawing/2014/main" id="{EEF228AA-1816-1AD1-DF6B-61AD84D0040B}"/>
              </a:ext>
            </a:extLst>
          </p:cNvPr>
          <p:cNvSpPr txBox="1"/>
          <p:nvPr/>
        </p:nvSpPr>
        <p:spPr>
          <a:xfrm>
            <a:off x="2120900" y="4445556"/>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ko-KR" altLang="en-US" sz="2000" dirty="0">
                <a:latin typeface="Pretendard ExtraBold" panose="02000903000000020004" pitchFamily="50" charset="-127"/>
                <a:ea typeface="Pretendard ExtraBold" panose="02000903000000020004" pitchFamily="50" charset="-127"/>
                <a:cs typeface="Pretendard ExtraBold" panose="02000903000000020004" pitchFamily="50" charset="-127"/>
              </a:rPr>
              <a:t>하지만 너무 좋은 말만 있는데</a:t>
            </a:r>
            <a:r>
              <a:rPr lang="en-US" altLang="ko-KR" sz="2000" dirty="0">
                <a:latin typeface="Pretendard ExtraBold" panose="02000903000000020004" pitchFamily="50" charset="-127"/>
                <a:ea typeface="Pretendard ExtraBold" panose="02000903000000020004" pitchFamily="50" charset="-127"/>
                <a:cs typeface="Pretendard ExtraBold" panose="02000903000000020004" pitchFamily="50" charset="-127"/>
              </a:rPr>
              <a:t>?</a:t>
            </a:r>
            <a:r>
              <a:rPr lang="ko-KR" altLang="en-US" sz="2000" dirty="0">
                <a:latin typeface="Pretendard ExtraBold" panose="02000903000000020004" pitchFamily="50" charset="-127"/>
                <a:ea typeface="Pretendard ExtraBold" panose="02000903000000020004" pitchFamily="50" charset="-127"/>
                <a:cs typeface="Pretendard ExtraBold" panose="02000903000000020004" pitchFamily="50" charset="-127"/>
              </a:rPr>
              <a:t> 꼭 써야 하나요</a:t>
            </a:r>
            <a:r>
              <a:rPr lang="en-US" altLang="ko-KR" sz="2000" dirty="0">
                <a:latin typeface="Pretendard ExtraBold" panose="02000903000000020004" pitchFamily="50" charset="-127"/>
                <a:ea typeface="Pretendard ExtraBold" panose="02000903000000020004" pitchFamily="50" charset="-127"/>
                <a:cs typeface="Pretendard ExtraBold" panose="02000903000000020004" pitchFamily="50" charset="-127"/>
              </a:rPr>
              <a:t>?</a:t>
            </a:r>
            <a:endParaRPr kumimoji="0" lang="en-US" sz="2000" u="none" strike="noStrike" kern="0" cap="none" spc="0" normalizeH="0" baseline="0" noProof="0" dirty="0">
              <a:ln w="3175">
                <a:noFill/>
              </a:ln>
              <a:solidFill>
                <a:srgbClr val="FFFFFF"/>
              </a:solidFill>
              <a:effectLst/>
              <a:uLnTx/>
              <a:uFillTx/>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6 L 0 4.07407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7 L 0 -1.48148E-6 " pathEditMode="relative" rAng="0" ptsTypes="AA">
                                      <p:cBhvr>
                                        <p:cTn id="15" dur="500" fill="hold"/>
                                        <p:tgtEl>
                                          <p:spTgt spid="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42" presetClass="path" presetSubtype="0" decel="100000" fill="hold" grpId="1" nodeType="withEffect">
                                  <p:stCondLst>
                                    <p:cond delay="0"/>
                                  </p:stCondLst>
                                  <p:childTnLst>
                                    <p:animMotion origin="layout" path="M 0 0.04607 L 0 -2.59259E-6 " pathEditMode="relative" rAng="0" ptsTypes="AA">
                                      <p:cBhvr>
                                        <p:cTn id="21" dur="5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6228</Words>
  <Application>Microsoft Office PowerPoint</Application>
  <PresentationFormat>와이드스크린</PresentationFormat>
  <Paragraphs>560</Paragraphs>
  <Slides>57</Slides>
  <Notes>56</Notes>
  <HiddenSlides>0</HiddenSlides>
  <MMClips>3</MMClips>
  <ScaleCrop>false</ScaleCrop>
  <HeadingPairs>
    <vt:vector size="6" baseType="variant">
      <vt:variant>
        <vt:lpstr>사용한 글꼴</vt:lpstr>
      </vt:variant>
      <vt:variant>
        <vt:i4>17</vt:i4>
      </vt:variant>
      <vt:variant>
        <vt:lpstr>테마</vt:lpstr>
      </vt:variant>
      <vt:variant>
        <vt:i4>1</vt:i4>
      </vt:variant>
      <vt:variant>
        <vt:lpstr>슬라이드 제목</vt:lpstr>
      </vt:variant>
      <vt:variant>
        <vt:i4>57</vt:i4>
      </vt:variant>
    </vt:vector>
  </HeadingPairs>
  <TitlesOfParts>
    <vt:vector size="75" baseType="lpstr">
      <vt:lpstr>Calibri</vt:lpstr>
      <vt:lpstr>Segoe UI Semibold</vt:lpstr>
      <vt:lpstr>Segoe UI</vt:lpstr>
      <vt:lpstr>Pretendard ExtraBold</vt:lpstr>
      <vt:lpstr>Open Sans ExtraBold</vt:lpstr>
      <vt:lpstr>Space Grotesk Medium</vt:lpstr>
      <vt:lpstr>Open Sans SemiBold</vt:lpstr>
      <vt:lpstr>Pretendard</vt:lpstr>
      <vt:lpstr>Poppins Medium</vt:lpstr>
      <vt:lpstr>Wingdings</vt:lpstr>
      <vt:lpstr>Open Sans Light</vt:lpstr>
      <vt:lpstr>Segoe UI Light</vt:lpstr>
      <vt:lpstr>Arial</vt:lpstr>
      <vt:lpstr>Aptos Display</vt:lpstr>
      <vt:lpstr>Aptos</vt:lpstr>
      <vt:lpstr>Consolas</vt:lpstr>
      <vt:lpstr>Pretendard SemiBold</vt:lpstr>
      <vt:lpstr>office theme</vt:lpstr>
      <vt:lpstr>PowerPoint 프레젠테이션</vt:lpstr>
      <vt:lpstr>PowerPoint 프레젠테이션</vt:lpstr>
      <vt:lpstr>.NET 통합 플랫폼</vt:lpstr>
      <vt:lpstr>PowerPoint 프레젠테이션</vt:lpstr>
      <vt:lpstr>.NET 8 에서 제공하는 것</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DEMO</vt:lpstr>
      <vt:lpstr>PowerPoint 프레젠테이션</vt:lpstr>
      <vt:lpstr>PowerPoint 프레젠테이션</vt:lpstr>
      <vt:lpstr>PowerPoint 프레젠테이션</vt:lpstr>
      <vt:lpstr>PowerPoint 프레젠테이션</vt:lpstr>
      <vt:lpstr>PowerPoint 프레젠테이션</vt:lpstr>
      <vt:lpstr>PowerPoint 프레젠테이션</vt:lpstr>
      <vt:lpstr>DEMO</vt:lpstr>
      <vt:lpstr>Q&amp;A</vt:lpstr>
      <vt:lpstr>PowerPoint 프레젠테이션</vt:lpstr>
      <vt:lpstr>PowerPoint 프레젠테이션</vt:lpstr>
      <vt:lpstr>Developer Dashboard 통합</vt:lpstr>
      <vt:lpstr>PowerPoint 프레젠테이션</vt:lpstr>
      <vt:lpstr>Before</vt:lpstr>
      <vt:lpstr>PowerPoint 프레젠테이션</vt:lpstr>
      <vt:lpstr>After</vt:lpstr>
      <vt:lpstr>DEMO</vt:lpstr>
      <vt:lpstr>Q&amp;A</vt:lpstr>
      <vt:lpstr>.NET Aspire와 Visual Studio의 통합</vt:lpstr>
      <vt:lpstr>PowerPoint 프레젠테이션</vt:lpstr>
      <vt:lpstr>Before</vt:lpstr>
      <vt:lpstr>PowerPoint 프레젠테이션</vt:lpstr>
      <vt:lpstr>커넥션 스트링 자동 생성 😀</vt:lpstr>
      <vt:lpstr>DEMO</vt:lpstr>
      <vt:lpstr>Q&amp;A</vt:lpstr>
      <vt:lpstr>PowerPoint 프레젠테이션</vt:lpstr>
      <vt:lpstr>PowerPoint 프레젠테이션</vt:lpstr>
      <vt:lpstr>PowerPoint 프레젠테이션</vt:lpstr>
      <vt:lpstr>PowerPoint 프레젠테이션</vt:lpstr>
      <vt:lpstr>DEMO</vt:lpstr>
      <vt:lpstr>Q&amp;A</vt:lpstr>
      <vt:lpstr>PowerPoint 프레젠테이션</vt:lpstr>
      <vt:lpstr>PowerPoint 프레젠테이션</vt:lpstr>
      <vt:lpstr>PowerPoint 프레젠테이션</vt:lpstr>
      <vt:lpstr>PowerPoint 프레젠테이션</vt:lpstr>
      <vt:lpstr>PowerPoint 프레젠테이션</vt:lpstr>
      <vt:lpstr>DEMO</vt:lpstr>
      <vt:lpstr>Q&amp;A</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2024-06-14T18:40:01Z</dcterms:created>
  <dcterms:modified xsi:type="dcterms:W3CDTF">2024-07-01T13:33:40Z</dcterms:modified>
</cp:coreProperties>
</file>